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1" r:id="rId4"/>
    <p:sldId id="262" r:id="rId5"/>
    <p:sldId id="260" r:id="rId6"/>
    <p:sldId id="275" r:id="rId7"/>
    <p:sldId id="268" r:id="rId8"/>
    <p:sldId id="269" r:id="rId9"/>
    <p:sldId id="270" r:id="rId10"/>
    <p:sldId id="271" r:id="rId11"/>
    <p:sldId id="272" r:id="rId12"/>
    <p:sldId id="264" r:id="rId13"/>
    <p:sldId id="265" r:id="rId14"/>
    <p:sldId id="266" r:id="rId15"/>
    <p:sldId id="273" r:id="rId16"/>
    <p:sldId id="274" r:id="rId17"/>
    <p:sldId id="276" r:id="rId18"/>
    <p:sldId id="277" r:id="rId19"/>
    <p:sldId id="278" r:id="rId20"/>
    <p:sldId id="279" r:id="rId21"/>
    <p:sldId id="284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1012D-D0A9-418D-BCB3-4EE0F960B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B4A398-2FA3-445A-A3A5-AD4F1023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510599-407F-4353-AAA1-926108A0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F741D6-E169-41D9-99AC-F4AD103A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115968-6863-45F4-8FB2-21543D2D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71CEB-0903-43A5-A1DD-5915CB4A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6372C8-FF9B-4443-933C-E1897E72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D26C18-D75E-4CF2-9569-D4432078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A6777B-F934-4E65-9B8F-782E2A32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4E2F2B-CF8C-45D3-A7FC-852669F1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61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CB90FA-B3F3-4EA5-AE5A-6CD47FF3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474E7A-02EF-4482-BFBB-8DA1ADF2F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36EDCC-3522-48C4-BAF8-C76C6E90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DD356A-904E-4E47-8262-875AD630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CD3E8-85BB-4757-8EA5-68EE4C03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98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32467C-B172-40DB-B7A8-196ACBEE702A}"/>
              </a:ext>
            </a:extLst>
          </p:cNvPr>
          <p:cNvCxnSpPr/>
          <p:nvPr userDrawn="1"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8C821C-1509-4FE8-BFD7-6285B83A22AB}"/>
              </a:ext>
            </a:extLst>
          </p:cNvPr>
          <p:cNvSpPr txBox="1"/>
          <p:nvPr userDrawn="1"/>
        </p:nvSpPr>
        <p:spPr>
          <a:xfrm>
            <a:off x="147236" y="179349"/>
            <a:ext cx="326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Plano de Ação IRB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7A428D-FA73-4FA4-86FA-608297B35628}"/>
              </a:ext>
            </a:extLst>
          </p:cNvPr>
          <p:cNvSpPr txBox="1"/>
          <p:nvPr userDrawn="1"/>
        </p:nvSpPr>
        <p:spPr>
          <a:xfrm>
            <a:off x="10416480" y="6412560"/>
            <a:ext cx="326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 │ 2019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3A9A6E1-AD9C-45E2-B9EE-15A449D7D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165304"/>
            <a:ext cx="2447595" cy="5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262CF-A3D2-4915-92D0-6EFD3722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F298D-7EEC-4DFE-8E68-BF43871D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CE287-7BD3-4D31-8E07-19F6399D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C7E3B-9995-4A76-9559-B8CA6559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DC866F-AECE-4DF7-8FED-C12225BA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8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39A0E-D889-4453-9021-8B1D6DAE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3FFEA9-1B36-45FE-9A93-6F3424611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43540-6F8F-4B81-ADDE-25BA866D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30DBC1-5D0E-41C9-88C2-4B6C61C2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FFAD2C-3F64-46B6-B8DB-894D485A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68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979A-F571-4038-AD6C-8135A6FE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DB2F4-8B1D-4BAA-A451-B4245A887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89E700-DC7C-43A6-A6FE-757A4C3C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EBC0C2-7842-49B5-9F26-72B9E4AC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DB9225-FECC-4E44-9BCB-9652258D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89856C-3503-40B6-8379-44D54564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55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7A3CE-0CAD-44A8-8B62-66C45252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9DF69F-2940-4BF7-B714-DDB5F15D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28FE7E-1C16-4D87-97D8-9451FB7E0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D95977-5C41-4CC6-9C2F-C9302A66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AD1267-606C-4EF6-9AA2-E63861C9D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36AD96-C885-44DF-BB55-66D14D84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50C911-2C26-423E-B523-8EA1FF57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901C54-E155-4E46-ADA3-568D6E59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0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6BAD0-F69F-47EF-9E96-7A070750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BBFA2D-0986-4234-A106-4481D97F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D18B84-3A12-4EDD-9BBA-7A697E68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199F28-5D83-4287-9A5E-30FC7B6D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7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21850E-A264-471F-9129-7D4FC12F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4511B8-92F0-409E-91D5-B0840AA4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7FE7B4-05E9-4A89-AEF7-ADE643AD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6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6381D-F14A-454A-8429-D0B8A1E5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2E34E-8068-4B2C-B157-3A1566E4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606A69-2282-453D-95B7-26E6895F7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DA44FA-744A-4B01-AD6F-E2FAFDE1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F42B0F-02CA-4826-870C-0D27ACBD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55E405-6AD6-4C78-ACF8-96AFBDD7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02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11EC4-8BF3-4C19-A459-FD16F899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B3D040-188F-4A40-AEF3-D0E6726A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ABF3FE-CABE-46EC-83A9-AE85ED11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ABC9F6-5D6E-4074-9030-77B8AC95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0A756E-49A5-4530-8C38-B07BD363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EAD595-B265-4392-AD3A-0CF48C47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73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64EE18-9420-403F-926F-CF923C89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7157FD-BECC-4913-8839-F0D56BB4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F87E31-969C-4FCA-AE9C-D0F3F721B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A4E9-344E-4BBE-837A-2BC113EB9C56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0D9D1-AAAF-419E-A055-9C395F4CF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EEA7F9-66B1-4688-BFBD-EA9DA3A01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99E5-2EB4-4E9B-9EE7-3876743C6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07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71C43A9-FF42-4159-9003-6F36E5CBAB0E}"/>
              </a:ext>
            </a:extLst>
          </p:cNvPr>
          <p:cNvSpPr txBox="1"/>
          <p:nvPr/>
        </p:nvSpPr>
        <p:spPr>
          <a:xfrm>
            <a:off x="1804039" y="1804635"/>
            <a:ext cx="836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NACIONAL DE INDICADORES PÚBLICOS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INDICON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A6BC-4CE2-4593-95CB-B30D36A2E55F}"/>
              </a:ext>
            </a:extLst>
          </p:cNvPr>
          <p:cNvSpPr txBox="1"/>
          <p:nvPr/>
        </p:nvSpPr>
        <p:spPr>
          <a:xfrm>
            <a:off x="5464183" y="5282939"/>
            <a:ext cx="586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Nelson Nei Granato Neto</a:t>
            </a:r>
          </a:p>
          <a:p>
            <a:pPr algn="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Economista (TCE-PR)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A15C74-BB5C-4789-8A3A-F8FAA70BF049}"/>
              </a:ext>
            </a:extLst>
          </p:cNvPr>
          <p:cNvSpPr txBox="1"/>
          <p:nvPr/>
        </p:nvSpPr>
        <p:spPr>
          <a:xfrm>
            <a:off x="2869121" y="3367122"/>
            <a:ext cx="665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TÉCNICA</a:t>
            </a:r>
          </a:p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BRASÍLIA, 07 E 08 DE MAIO DE 2018</a:t>
            </a:r>
          </a:p>
        </p:txBody>
      </p:sp>
    </p:spTree>
    <p:extLst>
      <p:ext uri="{BB962C8B-B14F-4D97-AF65-F5344CB8AC3E}">
        <p14:creationId xmlns:p14="http://schemas.microsoft.com/office/powerpoint/2010/main" val="59162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21C87E0-2287-4582-B3EE-4CCF5C09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49" y="695325"/>
            <a:ext cx="7367588" cy="54719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5F076EE-41EA-43AF-9933-42ACFD38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DB1EFC-62A4-4BB4-980C-6D974ACC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66749"/>
            <a:ext cx="7734301" cy="54470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C209F3-4A0B-4FC2-8F00-C553C636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1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0FE4BC6-5D15-49C8-8C46-BB33B89A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E151087-12B3-4151-9209-3FE6280B829F}"/>
              </a:ext>
            </a:extLst>
          </p:cNvPr>
          <p:cNvSpPr txBox="1"/>
          <p:nvPr/>
        </p:nvSpPr>
        <p:spPr>
          <a:xfrm>
            <a:off x="3021495" y="901148"/>
            <a:ext cx="58972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ÍNDICE DE EFETIVIDADE DA GESTÃO MUNICIPAL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3F6D6-DD4C-45FD-8B41-9E3FEAA150C1}"/>
              </a:ext>
            </a:extLst>
          </p:cNvPr>
          <p:cNvSpPr txBox="1"/>
          <p:nvPr/>
        </p:nvSpPr>
        <p:spPr>
          <a:xfrm>
            <a:off x="574518" y="2544418"/>
            <a:ext cx="4023986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PROBLEMAS DO QUESTIONÁRIO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1) AUSÊNCIA DE CRITÉRIOS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2) PONTUAÇÃO ARBITRÁRIA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C7412F-75C4-4C7D-9F8F-127EAC3C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EA6EAD2-B784-4857-81ED-95749A0C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1662112"/>
            <a:ext cx="5686425" cy="15621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16C07E4-42A0-4AC2-858B-05D13593B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49" y="3465306"/>
            <a:ext cx="5229225" cy="16668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F7011A-A923-44D0-8E47-F8A1E8BE2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712" y="1956204"/>
            <a:ext cx="6098190" cy="277711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B185AFF-47AF-4936-8965-B6D6C53E5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975" y="2377594"/>
            <a:ext cx="6134100" cy="2476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BAFF0C5-9814-4D3C-839A-54A0A80B0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51" y="1662113"/>
            <a:ext cx="5367243" cy="37385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46B4CC5-AD5F-4192-91A9-F48F69045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225" y="1596609"/>
            <a:ext cx="5774263" cy="384513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70A756-2B0B-4441-B0CE-CE24F10FC0E1}"/>
              </a:ext>
            </a:extLst>
          </p:cNvPr>
          <p:cNvSpPr txBox="1"/>
          <p:nvPr/>
        </p:nvSpPr>
        <p:spPr>
          <a:xfrm>
            <a:off x="4165531" y="5913648"/>
            <a:ext cx="43661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ALEATÓRIOS</a:t>
            </a:r>
          </a:p>
        </p:txBody>
      </p:sp>
    </p:spTree>
    <p:extLst>
      <p:ext uri="{BB962C8B-B14F-4D97-AF65-F5344CB8AC3E}">
        <p14:creationId xmlns:p14="http://schemas.microsoft.com/office/powerpoint/2010/main" val="6532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8ADDFA-5E20-46B6-9D98-0654DC69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4423881-EEBC-4031-B7F5-C0EDBC430CE9}"/>
              </a:ext>
            </a:extLst>
          </p:cNvPr>
          <p:cNvSpPr txBox="1"/>
          <p:nvPr/>
        </p:nvSpPr>
        <p:spPr>
          <a:xfrm>
            <a:off x="3021495" y="901148"/>
            <a:ext cx="58972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ÍNDICE DE EFETIVIDADE DA GESTÃO MUNICIPAL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7E708C-66DD-444C-B690-36EB75BAE57D}"/>
              </a:ext>
            </a:extLst>
          </p:cNvPr>
          <p:cNvSpPr txBox="1"/>
          <p:nvPr/>
        </p:nvSpPr>
        <p:spPr>
          <a:xfrm>
            <a:off x="1179443" y="1895061"/>
            <a:ext cx="577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PROBLEMAS METODOLÓGICOS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6ECBAA-0E59-40A0-ADA4-071829F1A631}"/>
              </a:ext>
            </a:extLst>
          </p:cNvPr>
          <p:cNvSpPr txBox="1"/>
          <p:nvPr/>
        </p:nvSpPr>
        <p:spPr>
          <a:xfrm>
            <a:off x="1179443" y="2486432"/>
            <a:ext cx="577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1) ALEATORIEDADE DOS 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DD9A69-BEC6-444A-AFDD-5AA090BE6287}"/>
              </a:ext>
            </a:extLst>
          </p:cNvPr>
          <p:cNvSpPr txBox="1"/>
          <p:nvPr/>
        </p:nvSpPr>
        <p:spPr>
          <a:xfrm>
            <a:off x="2100468" y="3447135"/>
            <a:ext cx="577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2) QUESTÕES COM REDAÇÃO CONFUSA E/OU DIFÍCIL AVERIGUAÇÃO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026575-6B7F-4DF6-8F59-8FA127B85BB6}"/>
              </a:ext>
            </a:extLst>
          </p:cNvPr>
          <p:cNvSpPr txBox="1"/>
          <p:nvPr/>
        </p:nvSpPr>
        <p:spPr>
          <a:xfrm>
            <a:off x="3220278" y="4669123"/>
            <a:ext cx="577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3) QUESTÕES COM RESPOSTAS QUE PODEM SER OBTIDAS POR BASES DE DADOS FIDEDIGNAS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D80C4C-9BA4-4613-B9E1-EE29F2DE03F9}"/>
              </a:ext>
            </a:extLst>
          </p:cNvPr>
          <p:cNvSpPr txBox="1"/>
          <p:nvPr/>
        </p:nvSpPr>
        <p:spPr>
          <a:xfrm>
            <a:off x="6241773" y="2150933"/>
            <a:ext cx="3273287" cy="83099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IMPOSSIBILITA SUA UTILIZAÇÃO NA ANÁLISE DAS CONTAS DE GOVERNO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8836D8-3345-49B7-AAF7-1097784585D7}"/>
              </a:ext>
            </a:extLst>
          </p:cNvPr>
          <p:cNvSpPr txBox="1"/>
          <p:nvPr/>
        </p:nvSpPr>
        <p:spPr>
          <a:xfrm>
            <a:off x="8130208" y="3339087"/>
            <a:ext cx="327328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DIFICULTA SUA RESPOSTA E PREJUDICA AINDA MAIS QUALIDADE DO RESULTADO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79C2B9-80BC-404F-8851-C9835C01A5CD}"/>
              </a:ext>
            </a:extLst>
          </p:cNvPr>
          <p:cNvSpPr txBox="1"/>
          <p:nvPr/>
        </p:nvSpPr>
        <p:spPr>
          <a:xfrm>
            <a:off x="9117495" y="4576789"/>
            <a:ext cx="282271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ONERA INJUSTIFICADAMENTE O JURISDICIONADO</a:t>
            </a:r>
          </a:p>
        </p:txBody>
      </p:sp>
    </p:spTree>
    <p:extLst>
      <p:ext uri="{BB962C8B-B14F-4D97-AF65-F5344CB8AC3E}">
        <p14:creationId xmlns:p14="http://schemas.microsoft.com/office/powerpoint/2010/main" val="5958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348C562-BA01-414E-9328-67AA34BE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FAF0DF-3F32-43F1-8154-37B4EDFB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9" y="201870"/>
            <a:ext cx="1377815" cy="2865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7D89AD-4345-4090-9242-2B0E1A78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90" y="201870"/>
            <a:ext cx="1377815" cy="2865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C1FE64-0537-4407-B53C-D18DF9C2F7A1}"/>
              </a:ext>
            </a:extLst>
          </p:cNvPr>
          <p:cNvSpPr txBox="1"/>
          <p:nvPr/>
        </p:nvSpPr>
        <p:spPr>
          <a:xfrm>
            <a:off x="3021495" y="901148"/>
            <a:ext cx="58972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ÍNDICE DE EFETIVIDADE DA GESTÃO MUNICIPAL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AFA04B-CACE-4593-A2EB-5D566D714B23}"/>
              </a:ext>
            </a:extLst>
          </p:cNvPr>
          <p:cNvSpPr txBox="1"/>
          <p:nvPr/>
        </p:nvSpPr>
        <p:spPr>
          <a:xfrm>
            <a:off x="1113182" y="2426660"/>
            <a:ext cx="4081670" cy="646331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COMO RESOLVER ESSES PROBLEMAS?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4B731E2-F7F2-450D-8269-54EA530544BD}"/>
              </a:ext>
            </a:extLst>
          </p:cNvPr>
          <p:cNvSpPr/>
          <p:nvPr/>
        </p:nvSpPr>
        <p:spPr>
          <a:xfrm>
            <a:off x="7381462" y="1702903"/>
            <a:ext cx="2782956" cy="20938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DO QUESTIONÁRIO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434FB79-2919-4476-84F8-EBAFDAC4C92E}"/>
              </a:ext>
            </a:extLst>
          </p:cNvPr>
          <p:cNvCxnSpPr>
            <a:endCxn id="7" idx="2"/>
          </p:cNvCxnSpPr>
          <p:nvPr/>
        </p:nvCxnSpPr>
        <p:spPr>
          <a:xfrm>
            <a:off x="5194852" y="2749825"/>
            <a:ext cx="2186610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D8D8A7-9D1F-442E-AC22-5C22C2B4C718}"/>
              </a:ext>
            </a:extLst>
          </p:cNvPr>
          <p:cNvSpPr txBox="1"/>
          <p:nvPr/>
        </p:nvSpPr>
        <p:spPr>
          <a:xfrm>
            <a:off x="6565521" y="4167909"/>
            <a:ext cx="441483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PREMISSA: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IEGM É UM INDICADOR DE FISCALIZAÇÃO DE ADOÇÃO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PROCESSOS E CONTROLES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FC1DE5-0421-4C09-BC39-5B7D43A39C00}"/>
              </a:ext>
            </a:extLst>
          </p:cNvPr>
          <p:cNvSpPr txBox="1"/>
          <p:nvPr/>
        </p:nvSpPr>
        <p:spPr>
          <a:xfrm>
            <a:off x="1753842" y="4044799"/>
            <a:ext cx="280035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MEDIR A EFICÁCIA E A EFICIÊNCIA DAS POLÍTICAS PÚBLICAS EXISTEM INDICADORES ESPECÍFICOS </a:t>
            </a:r>
          </a:p>
        </p:txBody>
      </p:sp>
    </p:spTree>
    <p:extLst>
      <p:ext uri="{BB962C8B-B14F-4D97-AF65-F5344CB8AC3E}">
        <p14:creationId xmlns:p14="http://schemas.microsoft.com/office/powerpoint/2010/main" val="37841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2D2F5E9-C93D-4461-8BEA-ACB1548F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09" y="661987"/>
            <a:ext cx="5610225" cy="41624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7A281C-A008-43BE-80F3-06D79563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01" y="4824412"/>
            <a:ext cx="5557839" cy="5810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C62D1A0-AD47-4B96-99DA-4193E7084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5FFD72-341F-4B1B-943D-FF3CCFDF6E62}"/>
              </a:ext>
            </a:extLst>
          </p:cNvPr>
          <p:cNvSpPr txBox="1"/>
          <p:nvPr/>
        </p:nvSpPr>
        <p:spPr>
          <a:xfrm>
            <a:off x="7972011" y="2302773"/>
            <a:ext cx="264318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FUNDAÇÃO JOÃO PINHEIRO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O DEPARTAMENTO DE ECONOMIA DA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UFPR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VÃO ASSESSORAR O ANDAMENTO DOS TRABALHOS</a:t>
            </a:r>
          </a:p>
        </p:txBody>
      </p:sp>
    </p:spTree>
    <p:extLst>
      <p:ext uri="{BB962C8B-B14F-4D97-AF65-F5344CB8AC3E}">
        <p14:creationId xmlns:p14="http://schemas.microsoft.com/office/powerpoint/2010/main" val="382739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37E300-2ACD-443B-B1F1-41263652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8299"/>
            <a:ext cx="11172414" cy="31337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CEB2712-93A4-4176-B251-AFE3722FC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6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D393E9-C488-4B86-AF2C-74DFE4F9E36B}"/>
              </a:ext>
            </a:extLst>
          </p:cNvPr>
          <p:cNvSpPr txBox="1"/>
          <p:nvPr/>
        </p:nvSpPr>
        <p:spPr>
          <a:xfrm>
            <a:off x="1207689" y="2666026"/>
            <a:ext cx="9036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DA VALIDAÇÃO DO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EFETIVIDADE DA GESTÃO MUNICIPAL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1DCDFD-EE7A-40F8-9365-F528EFFD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F7C9878-64B0-4F92-B71E-F2C52320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590550"/>
            <a:ext cx="7558088" cy="58715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CAD1958-8A6E-40CB-A517-581F7A694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4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D3ADDBF-7C46-4244-937F-4976B2C2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6" y="1063902"/>
            <a:ext cx="7099464" cy="42338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D91C35-2046-4DF8-9C44-871687992FF9}"/>
              </a:ext>
            </a:extLst>
          </p:cNvPr>
          <p:cNvSpPr txBox="1"/>
          <p:nvPr/>
        </p:nvSpPr>
        <p:spPr>
          <a:xfrm>
            <a:off x="8788287" y="1603512"/>
            <a:ext cx="2054087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QUAL O ESFORÇO IDEAL?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E7BDA5-AA29-42E2-B118-598F33DAC649}"/>
              </a:ext>
            </a:extLst>
          </p:cNvPr>
          <p:cNvSpPr txBox="1"/>
          <p:nvPr/>
        </p:nvSpPr>
        <p:spPr>
          <a:xfrm>
            <a:off x="8788288" y="3385930"/>
            <a:ext cx="205408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DEPENDE DE UMA PADRONIZAÇÃO MÍNIMA DOS PROCEDIMENTOS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C0F50C5-B276-44AD-83A8-C108551F79E5}"/>
              </a:ext>
            </a:extLst>
          </p:cNvPr>
          <p:cNvCxnSpPr>
            <a:endCxn id="4" idx="0"/>
          </p:cNvCxnSpPr>
          <p:nvPr/>
        </p:nvCxnSpPr>
        <p:spPr>
          <a:xfrm>
            <a:off x="9815330" y="2188287"/>
            <a:ext cx="2" cy="11976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3705D98-8A98-483F-9BB1-2A7F4B9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88B321-D03C-4283-BF2E-66F7F2E083A5}"/>
              </a:ext>
            </a:extLst>
          </p:cNvPr>
          <p:cNvSpPr txBox="1"/>
          <p:nvPr/>
        </p:nvSpPr>
        <p:spPr>
          <a:xfrm>
            <a:off x="1910056" y="2560009"/>
            <a:ext cx="836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INDICADORES DE FISCALIZAÇÃO DA GESTÃO PÚBLICA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CE7963-C890-4157-9B43-F4173D56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8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A4749D-FE32-4B9D-B0E6-D1C184CA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804861"/>
            <a:ext cx="8129588" cy="47400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A5AC9D2-E8BB-4792-AA97-2CC0AD00FA8D}"/>
              </a:ext>
            </a:extLst>
          </p:cNvPr>
          <p:cNvSpPr txBox="1"/>
          <p:nvPr/>
        </p:nvSpPr>
        <p:spPr>
          <a:xfrm>
            <a:off x="9043987" y="1514475"/>
            <a:ext cx="2591421" cy="1323439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PROBLEMA: </a:t>
            </a:r>
          </a:p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AUSÊNCIA DE PADRONIZAÇÃO NOS PROCEDIMENTOS DE VALIDAÇÃO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F13DC6-7361-4137-B74A-0DE84FAC815A}"/>
              </a:ext>
            </a:extLst>
          </p:cNvPr>
          <p:cNvSpPr txBox="1"/>
          <p:nvPr/>
        </p:nvSpPr>
        <p:spPr>
          <a:xfrm>
            <a:off x="9043987" y="3442666"/>
            <a:ext cx="259142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SOLUÇÃO:</a:t>
            </a:r>
          </a:p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PADRÃO MÍNIMO DE VALIDAÇÃO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702CEC6-62B0-401C-BD92-4CBD9EE29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4614D51-F301-4FF3-8646-32119D4F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1" y="1771649"/>
            <a:ext cx="9867973" cy="321468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1F2A146-E4AB-4E2A-A7FD-A236B68F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DD202F5-4BD8-414A-A589-73AEE99B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8DAFC0E-2B83-4105-B1AB-734E7E1F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28" y="1704974"/>
            <a:ext cx="6482164" cy="1595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83E5A13-265C-4A76-923E-C8A30FB84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762" y="3648074"/>
            <a:ext cx="6759917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2029C9C-608C-4FAA-A0F0-35C0140C26DD}"/>
              </a:ext>
            </a:extLst>
          </p:cNvPr>
          <p:cNvSpPr/>
          <p:nvPr/>
        </p:nvSpPr>
        <p:spPr>
          <a:xfrm>
            <a:off x="8309112" y="1510748"/>
            <a:ext cx="2120349" cy="17896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DE TRABALHO</a:t>
            </a:r>
          </a:p>
        </p:txBody>
      </p:sp>
    </p:spTree>
    <p:extLst>
      <p:ext uri="{BB962C8B-B14F-4D97-AF65-F5344CB8AC3E}">
        <p14:creationId xmlns:p14="http://schemas.microsoft.com/office/powerpoint/2010/main" val="412983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BC38CF-6093-4FBD-9092-9F287CF4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85F701-1A09-4FCC-968A-B7126950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28" y="1185862"/>
            <a:ext cx="7054385" cy="2712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472FE2-C06F-480E-994E-0D54FE0B4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226" y="4214813"/>
            <a:ext cx="7218636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7E7480E-AB87-4B4C-935C-4D24FDC0C27C}"/>
              </a:ext>
            </a:extLst>
          </p:cNvPr>
          <p:cNvSpPr/>
          <p:nvPr/>
        </p:nvSpPr>
        <p:spPr>
          <a:xfrm>
            <a:off x="8415130" y="1185862"/>
            <a:ext cx="3074505" cy="2160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 COM O GESTOR/ MATRIZ DE ACHADO</a:t>
            </a:r>
          </a:p>
        </p:txBody>
      </p:sp>
    </p:spTree>
    <p:extLst>
      <p:ext uri="{BB962C8B-B14F-4D97-AF65-F5344CB8AC3E}">
        <p14:creationId xmlns:p14="http://schemas.microsoft.com/office/powerpoint/2010/main" val="3264585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B958CC-ADE2-4A97-88F5-8D165F5D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CDDE19-8F8A-4080-8CFA-2A787BB7798F}"/>
              </a:ext>
            </a:extLst>
          </p:cNvPr>
          <p:cNvSpPr txBox="1"/>
          <p:nvPr/>
        </p:nvSpPr>
        <p:spPr>
          <a:xfrm>
            <a:off x="2854808" y="2037315"/>
            <a:ext cx="62436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TRABALHO!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1) APRESENTAÇÃO DOS TRIBUNAIS DE CONTAS;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2) REVISÃO DO PADRÃO MÍNIMO DE VALIDAÇÃO;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3) FORMAÇÃO DOS GRUPOS DE TRABALHO PARA A REVISÃO DO IEGM.</a:t>
            </a:r>
          </a:p>
        </p:txBody>
      </p:sp>
    </p:spTree>
    <p:extLst>
      <p:ext uri="{BB962C8B-B14F-4D97-AF65-F5344CB8AC3E}">
        <p14:creationId xmlns:p14="http://schemas.microsoft.com/office/powerpoint/2010/main" val="149915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C67598-C84A-49FC-BC3E-66E4D9CA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" y="228767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CFB407-3352-4256-91AE-DD2754B46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18" y="1150039"/>
            <a:ext cx="1627763" cy="14561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5E15D40-E405-4312-A728-57A47BA1E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093" y="1784305"/>
            <a:ext cx="1234238" cy="187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A7783A-4CD8-4D24-9E4C-5572CCBB5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672" y="1319771"/>
            <a:ext cx="1457831" cy="111666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B59F69-5001-4128-86A8-F71682773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719" y="2606172"/>
            <a:ext cx="1627763" cy="14561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DA4D623-5D42-44AC-A444-D626FB9AE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884" y="2753570"/>
            <a:ext cx="1207406" cy="1206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34AB49-672B-455F-8078-20881BCCD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914" y="3253836"/>
            <a:ext cx="1243181" cy="20546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D8C19B2-7FC8-4A53-9107-79251F9F9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672" y="4502242"/>
            <a:ext cx="1457831" cy="111666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6F701C-2A9B-439F-B248-1FBF80242D7D}"/>
              </a:ext>
            </a:extLst>
          </p:cNvPr>
          <p:cNvSpPr txBox="1"/>
          <p:nvPr/>
        </p:nvSpPr>
        <p:spPr>
          <a:xfrm>
            <a:off x="1326776" y="4204447"/>
            <a:ext cx="229496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Como utilizar os indicadores na fiscalização?</a:t>
            </a:r>
          </a:p>
        </p:txBody>
      </p:sp>
    </p:spTree>
    <p:extLst>
      <p:ext uri="{BB962C8B-B14F-4D97-AF65-F5344CB8AC3E}">
        <p14:creationId xmlns:p14="http://schemas.microsoft.com/office/powerpoint/2010/main" val="4378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2526FEF-78EF-4C5D-A4C9-04C41A88B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56" y="1545225"/>
            <a:ext cx="1457831" cy="11166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A34D46-F641-4AA0-9B8B-623EB548B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82" y="2965625"/>
            <a:ext cx="1457831" cy="11166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7F6E24-6760-4116-AF2D-C24EBCF1A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412" y="2425160"/>
            <a:ext cx="1958681" cy="777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6E87C5-3DF5-45D4-A7AA-0E796A8B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420" y="2634418"/>
            <a:ext cx="912263" cy="3586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2F4461-8AA6-440D-86CB-B03F35418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010" y="2717428"/>
            <a:ext cx="3031573" cy="1926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1B41C4D-DE12-489F-B0E8-F5C4BC650F5F}"/>
              </a:ext>
            </a:extLst>
          </p:cNvPr>
          <p:cNvSpPr txBox="1"/>
          <p:nvPr/>
        </p:nvSpPr>
        <p:spPr>
          <a:xfrm>
            <a:off x="1369412" y="4598644"/>
            <a:ext cx="77096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Indicador de fiscalização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medida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objetiva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distância entre a situação encontrada (condição do achado) e a situação ideal (critério do achado).</a:t>
            </a:r>
          </a:p>
        </p:txBody>
      </p:sp>
    </p:spTree>
    <p:extLst>
      <p:ext uri="{BB962C8B-B14F-4D97-AF65-F5344CB8AC3E}">
        <p14:creationId xmlns:p14="http://schemas.microsoft.com/office/powerpoint/2010/main" val="37130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8EC341-9024-45B9-8C2C-CA194B12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887638D-22E5-4E7B-AD9E-2829DC19B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099" y="754024"/>
            <a:ext cx="4382438" cy="562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C98559-B5C7-4088-A2D7-BFE4CD3C4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268" y="3857380"/>
            <a:ext cx="1457831" cy="14561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A494370-7BE0-4E84-AF63-8A720ED8F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537" y="3857379"/>
            <a:ext cx="1457831" cy="14561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9763591-551C-4992-9C9D-0552B87D8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436" y="1594090"/>
            <a:ext cx="1627763" cy="162586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B349054-5239-4B1D-AB33-693CE9441F09}"/>
              </a:ext>
            </a:extLst>
          </p:cNvPr>
          <p:cNvSpPr txBox="1"/>
          <p:nvPr/>
        </p:nvSpPr>
        <p:spPr>
          <a:xfrm>
            <a:off x="7111135" y="1594090"/>
            <a:ext cx="305484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*Produção de serviços públicos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Eficácia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atingimento de metas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F823AB-9C6D-4652-AFAA-DD42D80C4674}"/>
              </a:ext>
            </a:extLst>
          </p:cNvPr>
          <p:cNvSpPr txBox="1"/>
          <p:nvPr/>
        </p:nvSpPr>
        <p:spPr>
          <a:xfrm>
            <a:off x="5201436" y="3320177"/>
            <a:ext cx="16605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*TC-EDUCA (IRB)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*IDGM (TCE-PR)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*IDGPB (TCE-PB)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3FBF2E-96FD-4D7B-8F1A-6C9662619EC3}"/>
              </a:ext>
            </a:extLst>
          </p:cNvPr>
          <p:cNvSpPr txBox="1"/>
          <p:nvPr/>
        </p:nvSpPr>
        <p:spPr>
          <a:xfrm>
            <a:off x="8239367" y="2827734"/>
            <a:ext cx="3791268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Montante de recursos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Fiscal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qualidade do gerenciamento dos recursos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relação custo-desempenho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F05435-6FBD-4F37-B8EF-223650B6FDBA}"/>
              </a:ext>
            </a:extLst>
          </p:cNvPr>
          <p:cNvSpPr txBox="1"/>
          <p:nvPr/>
        </p:nvSpPr>
        <p:spPr>
          <a:xfrm>
            <a:off x="8105155" y="5527548"/>
            <a:ext cx="166059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*IGF (TCE-MT)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*ICCPE (TCE-PE)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*IDGM (TCE-PR)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*IDGPB (TCE-PB)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75852C-BC84-497E-AA53-2396D72A8D7F}"/>
              </a:ext>
            </a:extLst>
          </p:cNvPr>
          <p:cNvSpPr txBox="1"/>
          <p:nvPr/>
        </p:nvSpPr>
        <p:spPr>
          <a:xfrm>
            <a:off x="350997" y="3320176"/>
            <a:ext cx="290456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Existência de controles internos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2F2ECF1-D09E-44D4-9730-624E91208314}"/>
              </a:ext>
            </a:extLst>
          </p:cNvPr>
          <p:cNvSpPr txBox="1"/>
          <p:nvPr/>
        </p:nvSpPr>
        <p:spPr>
          <a:xfrm>
            <a:off x="2264886" y="5512163"/>
            <a:ext cx="16605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IEGM/IEGE (IRB)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*IGG (TCU)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*I-GOV (TCU)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89CD1AB4-35EF-4EF6-84F4-286CA1A39265}"/>
              </a:ext>
            </a:extLst>
          </p:cNvPr>
          <p:cNvCxnSpPr>
            <a:cxnSpLocks/>
          </p:cNvCxnSpPr>
          <p:nvPr/>
        </p:nvCxnSpPr>
        <p:spPr>
          <a:xfrm>
            <a:off x="6648800" y="2827734"/>
            <a:ext cx="1699134" cy="137953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ABC8DAF2-A539-4F2A-80B7-8CD0A232EA73}"/>
              </a:ext>
            </a:extLst>
          </p:cNvPr>
          <p:cNvCxnSpPr>
            <a:cxnSpLocks/>
          </p:cNvCxnSpPr>
          <p:nvPr/>
        </p:nvCxnSpPr>
        <p:spPr>
          <a:xfrm flipV="1">
            <a:off x="3811753" y="4405914"/>
            <a:ext cx="438243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C27CD47-EAC3-425A-A3BE-1FF625262800}"/>
              </a:ext>
            </a:extLst>
          </p:cNvPr>
          <p:cNvCxnSpPr>
            <a:cxnSpLocks/>
          </p:cNvCxnSpPr>
          <p:nvPr/>
        </p:nvCxnSpPr>
        <p:spPr>
          <a:xfrm flipV="1">
            <a:off x="3698634" y="2792036"/>
            <a:ext cx="1628268" cy="14153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8FDBA1B1-2FC4-4167-9CFC-E455A962DBED}"/>
              </a:ext>
            </a:extLst>
          </p:cNvPr>
          <p:cNvSpPr/>
          <p:nvPr/>
        </p:nvSpPr>
        <p:spPr>
          <a:xfrm>
            <a:off x="2775228" y="754024"/>
            <a:ext cx="6171548" cy="599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INDICADORES DE FISCALIZAÇÃO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0F1D11B-FB17-48A9-8DAF-58BE5FF5066C}"/>
              </a:ext>
            </a:extLst>
          </p:cNvPr>
          <p:cNvSpPr/>
          <p:nvPr/>
        </p:nvSpPr>
        <p:spPr>
          <a:xfrm>
            <a:off x="152400" y="3186766"/>
            <a:ext cx="3281082" cy="625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02255F0-EDA3-45E3-8C1F-3257720BEF0F}"/>
              </a:ext>
            </a:extLst>
          </p:cNvPr>
          <p:cNvSpPr/>
          <p:nvPr/>
        </p:nvSpPr>
        <p:spPr>
          <a:xfrm>
            <a:off x="6998014" y="1542773"/>
            <a:ext cx="3281082" cy="625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5F5168C-7717-40BB-90D5-E0FF3AEEBF05}"/>
              </a:ext>
            </a:extLst>
          </p:cNvPr>
          <p:cNvSpPr/>
          <p:nvPr/>
        </p:nvSpPr>
        <p:spPr>
          <a:xfrm>
            <a:off x="8206536" y="2694323"/>
            <a:ext cx="3985464" cy="1163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8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798DB3-488C-46E5-93A9-4DBC1F50471A}"/>
              </a:ext>
            </a:extLst>
          </p:cNvPr>
          <p:cNvSpPr txBox="1"/>
          <p:nvPr/>
        </p:nvSpPr>
        <p:spPr>
          <a:xfrm>
            <a:off x="1459481" y="2957574"/>
            <a:ext cx="9036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METODOLÓGICOS DO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EFETIVIDADE DA GESTÃO MUNICIPAL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E39515-DFD7-4289-A48E-F17390F7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1" y="201871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9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EFCCD6E-07BE-4A76-ACB2-F90046DD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32" y="739223"/>
            <a:ext cx="7383118" cy="54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4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837D578-8FCD-4125-A4F6-91D875B3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733424"/>
            <a:ext cx="7410451" cy="549807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8E1316-9E89-4479-946C-8C9388A2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5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5542EA-663A-42D1-9E73-8A3D2405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723900"/>
            <a:ext cx="7138989" cy="52118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0606565-AAC7-4C94-BFDF-283535F1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1" y="201870"/>
            <a:ext cx="137781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0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388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Nelson Nei Granato Neto</dc:creator>
  <cp:lastModifiedBy>Nelson Nei Granato Neto</cp:lastModifiedBy>
  <cp:revision>22</cp:revision>
  <dcterms:created xsi:type="dcterms:W3CDTF">2018-03-15T17:13:51Z</dcterms:created>
  <dcterms:modified xsi:type="dcterms:W3CDTF">2018-05-09T19:04:46Z</dcterms:modified>
</cp:coreProperties>
</file>