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85" r:id="rId4"/>
    <p:sldId id="261" r:id="rId5"/>
    <p:sldId id="262" r:id="rId6"/>
    <p:sldId id="260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1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1012D-D0A9-418D-BCB3-4EE0F960B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B4A398-2FA3-445A-A3A5-AD4F1023E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10599-407F-4353-AAA1-926108A07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F741D6-E169-41D9-99AC-F4AD103A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115968-6863-45F4-8FB2-21543D2D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38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71CEB-0903-43A5-A1DD-5915CB4A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6372C8-FF9B-4443-933C-E1897E72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D26C18-D75E-4CF2-9569-D4432078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A6777B-F934-4E65-9B8F-782E2A32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4E2F2B-CF8C-45D3-A7FC-852669F1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61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CB90FA-B3F3-4EA5-AE5A-6CD47FF3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474E7A-02EF-4482-BFBB-8DA1ADF2F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36EDCC-3522-48C4-BAF8-C76C6E90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DD356A-904E-4E47-8262-875AD630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8CD3E8-85BB-4757-8EA5-68EE4C0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98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332467C-B172-40DB-B7A8-196ACBEE702A}"/>
              </a:ext>
            </a:extLst>
          </p:cNvPr>
          <p:cNvCxnSpPr/>
          <p:nvPr userDrawn="1"/>
        </p:nvCxnSpPr>
        <p:spPr>
          <a:xfrm>
            <a:off x="0" y="548680"/>
            <a:ext cx="12192000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A38C821C-1509-4FE8-BFD7-6285B83A22AB}"/>
              </a:ext>
            </a:extLst>
          </p:cNvPr>
          <p:cNvSpPr txBox="1"/>
          <p:nvPr userDrawn="1"/>
        </p:nvSpPr>
        <p:spPr>
          <a:xfrm>
            <a:off x="147236" y="179349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Ação IRB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57A428D-FA73-4FA4-86FA-608297B35628}"/>
              </a:ext>
            </a:extLst>
          </p:cNvPr>
          <p:cNvSpPr txBox="1"/>
          <p:nvPr userDrawn="1"/>
        </p:nvSpPr>
        <p:spPr>
          <a:xfrm>
            <a:off x="10416480" y="6412560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2018 │ 2019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E3A9A6E1-AD9C-45E2-B9EE-15A449D7D6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6165304"/>
            <a:ext cx="2447595" cy="5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262CF-A3D2-4915-92D0-6EFD3722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DF298D-7EEC-4DFE-8E68-BF43871D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CE287-7BD3-4D31-8E07-19F6399D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AC7E3B-9995-4A76-9559-B8CA6559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DC866F-AECE-4DF7-8FED-C12225BA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85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39A0E-D889-4453-9021-8B1D6DAE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3FFEA9-1B36-45FE-9A93-6F3424611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043540-6F8F-4B81-ADDE-25BA866D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30DBC1-5D0E-41C9-88C2-4B6C61C2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FFAD2C-3F64-46B6-B8DB-894D485A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68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F979A-F571-4038-AD6C-8135A6FE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1DB2F4-8B1D-4BAA-A451-B4245A887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89E700-DC7C-43A6-A6FE-757A4C3CD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EBC0C2-7842-49B5-9F26-72B9E4AC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DB9225-FECC-4E44-9BCB-9652258D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89856C-3503-40B6-8379-44D54564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5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7A3CE-0CAD-44A8-8B62-66C45252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9DF69F-2940-4BF7-B714-DDB5F15D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28FE7E-1C16-4D87-97D8-9451FB7E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D95977-5C41-4CC6-9C2F-C9302A662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8AD1267-606C-4EF6-9AA2-E63861C9D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C36AD96-C885-44DF-BB55-66D14D84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50C911-2C26-423E-B523-8EA1FF57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A901C54-E155-4E46-ADA3-568D6E59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0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6BAD0-F69F-47EF-9E96-7A070750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7BBFA2D-0986-4234-A106-4481D97F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D18B84-3A12-4EDD-9BBA-7A697E68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199F28-5D83-4287-9A5E-30FC7B6D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71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21850E-A264-471F-9129-7D4FC12F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34511B8-92F0-409E-91D5-B0840AA4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E7FE7B4-05E9-4A89-AEF7-ADE643AD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65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6381D-F14A-454A-8429-D0B8A1E5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E2E34E-8068-4B2C-B157-3A1566E48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1606A69-2282-453D-95B7-26E6895F7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DA44FA-744A-4B01-AD6F-E2FAFDE1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F42B0F-02CA-4826-870C-0D27ACBD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55E405-6AD6-4C78-ACF8-96AFBDD7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0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11EC4-8BF3-4C19-A459-FD16F8993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B3D040-188F-4A40-AEF3-D0E6726A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3ABF3FE-CABE-46EC-83A9-AE85ED11E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ABC9F6-5D6E-4074-9030-77B8AC95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0A756E-49A5-4530-8C38-B07BD363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EAD595-B265-4392-AD3A-0CF48C47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7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64EE18-9420-403F-926F-CF923C897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7157FD-BECC-4913-8839-F0D56BB48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F87E31-969C-4FCA-AE9C-D0F3F721B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A4E9-344E-4BBE-837A-2BC113EB9C56}" type="datetimeFigureOut">
              <a:rPr lang="pt-BR" smtClean="0"/>
              <a:t>01/07/2018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60D9D1-AAAF-419E-A055-9C395F4CF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EEA7F9-66B1-4688-BFBD-EA9DA3A01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07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971C43A9-FF42-4159-9003-6F36E5CBAB0E}"/>
              </a:ext>
            </a:extLst>
          </p:cNvPr>
          <p:cNvSpPr txBox="1"/>
          <p:nvPr/>
        </p:nvSpPr>
        <p:spPr>
          <a:xfrm>
            <a:off x="1870300" y="1473882"/>
            <a:ext cx="83640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 NACIONAL DE INDICADORES PÚBLICOS</a:t>
            </a:r>
          </a:p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 INDICON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07AA6BC-4CE2-4593-95CB-B30D36A2E55F}"/>
              </a:ext>
            </a:extLst>
          </p:cNvPr>
          <p:cNvSpPr txBox="1"/>
          <p:nvPr/>
        </p:nvSpPr>
        <p:spPr>
          <a:xfrm>
            <a:off x="5464183" y="5282939"/>
            <a:ext cx="5862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Nelson Nei Granato Neto – Economista (TCE-PR)</a:t>
            </a:r>
          </a:p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Núcleo de Avaliação de Políticas Públicas (IRB)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CA15C74-BB5C-4789-8A3A-F8FAA70BF049}"/>
              </a:ext>
            </a:extLst>
          </p:cNvPr>
          <p:cNvSpPr txBox="1"/>
          <p:nvPr/>
        </p:nvSpPr>
        <p:spPr>
          <a:xfrm>
            <a:off x="2855869" y="3051344"/>
            <a:ext cx="6657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DE DISCUSSÃO Nº. 04/2018</a:t>
            </a:r>
          </a:p>
          <a:p>
            <a:pPr algn="ctr"/>
            <a:r>
              <a:rPr lang="pt-B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UTILIZAÇÃO DO IEGE NA ANÁLISE DAS CONTAS DO GOVERNADOR</a:t>
            </a:r>
          </a:p>
          <a:p>
            <a:pPr algn="ctr"/>
            <a:endParaRPr lang="pt-B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CURITIBA, 04 DE JULHO DE 2018</a:t>
            </a:r>
          </a:p>
        </p:txBody>
      </p:sp>
    </p:spTree>
    <p:extLst>
      <p:ext uri="{BB962C8B-B14F-4D97-AF65-F5344CB8AC3E}">
        <p14:creationId xmlns:p14="http://schemas.microsoft.com/office/powerpoint/2010/main" val="5916229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794D599E-C376-4EED-BEB0-19A9D9F6A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673385"/>
              </p:ext>
            </p:extLst>
          </p:nvPr>
        </p:nvGraphicFramePr>
        <p:xfrm>
          <a:off x="1749287" y="801388"/>
          <a:ext cx="8203095" cy="1706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60419">
                  <a:extLst>
                    <a:ext uri="{9D8B030D-6E8A-4147-A177-3AD203B41FA5}">
                      <a16:colId xmlns:a16="http://schemas.microsoft.com/office/drawing/2014/main" val="2127053802"/>
                    </a:ext>
                  </a:extLst>
                </a:gridCol>
                <a:gridCol w="1458499">
                  <a:extLst>
                    <a:ext uri="{9D8B030D-6E8A-4147-A177-3AD203B41FA5}">
                      <a16:colId xmlns:a16="http://schemas.microsoft.com/office/drawing/2014/main" val="226466882"/>
                    </a:ext>
                  </a:extLst>
                </a:gridCol>
                <a:gridCol w="1551103">
                  <a:extLst>
                    <a:ext uri="{9D8B030D-6E8A-4147-A177-3AD203B41FA5}">
                      <a16:colId xmlns:a16="http://schemas.microsoft.com/office/drawing/2014/main" val="4082364311"/>
                    </a:ext>
                  </a:extLst>
                </a:gridCol>
                <a:gridCol w="1666857">
                  <a:extLst>
                    <a:ext uri="{9D8B030D-6E8A-4147-A177-3AD203B41FA5}">
                      <a16:colId xmlns:a16="http://schemas.microsoft.com/office/drawing/2014/main" val="2969459600"/>
                    </a:ext>
                  </a:extLst>
                </a:gridCol>
                <a:gridCol w="1466217">
                  <a:extLst>
                    <a:ext uri="{9D8B030D-6E8A-4147-A177-3AD203B41FA5}">
                      <a16:colId xmlns:a16="http://schemas.microsoft.com/office/drawing/2014/main" val="4085098163"/>
                    </a:ext>
                  </a:extLst>
                </a:gridCol>
              </a:tblGrid>
              <a:tr h="392688">
                <a:tc row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TEÓRICO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490518"/>
                  </a:ext>
                </a:extLst>
              </a:tr>
              <a:tr h="39268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9081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5020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715144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C78761F6-2B15-4343-BDA7-AEAFC3A26902}"/>
              </a:ext>
            </a:extLst>
          </p:cNvPr>
          <p:cNvSpPr txBox="1"/>
          <p:nvPr/>
        </p:nvSpPr>
        <p:spPr>
          <a:xfrm>
            <a:off x="827344" y="3180522"/>
            <a:ext cx="10336696" cy="923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1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e de desempenho com resultados positivos e cumprimento dos indicadores legais.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O governo está fazendo tudo o que deve, o impacto social de suas ações é bom (ou está melhorando) e cumpriu os gastos mínimos previstos em lei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33FB0FD-5A12-483F-BFEA-2358FDF4BECC}"/>
              </a:ext>
            </a:extLst>
          </p:cNvPr>
          <p:cNvSpPr txBox="1"/>
          <p:nvPr/>
        </p:nvSpPr>
        <p:spPr>
          <a:xfrm>
            <a:off x="827344" y="4446104"/>
            <a:ext cx="1033669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2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e de desempenho com resultados positivos, mas com descumprimento dos indicadores legais. Ou seja: 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“O governo está fazendo tudo o que deve e o impacto social de suas ações é bom (ou está melhorando), no entanto, descumpriu os gastos mínimos previstos em lei”. </a:t>
            </a:r>
          </a:p>
        </p:txBody>
      </p:sp>
    </p:spTree>
    <p:extLst>
      <p:ext uri="{BB962C8B-B14F-4D97-AF65-F5344CB8AC3E}">
        <p14:creationId xmlns:p14="http://schemas.microsoft.com/office/powerpoint/2010/main" val="10047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DF77DA9-FCCD-49DD-890D-72A8C307C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37883"/>
              </p:ext>
            </p:extLst>
          </p:nvPr>
        </p:nvGraphicFramePr>
        <p:xfrm>
          <a:off x="1749287" y="801388"/>
          <a:ext cx="8203095" cy="1706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60419">
                  <a:extLst>
                    <a:ext uri="{9D8B030D-6E8A-4147-A177-3AD203B41FA5}">
                      <a16:colId xmlns:a16="http://schemas.microsoft.com/office/drawing/2014/main" val="2127053802"/>
                    </a:ext>
                  </a:extLst>
                </a:gridCol>
                <a:gridCol w="1458499">
                  <a:extLst>
                    <a:ext uri="{9D8B030D-6E8A-4147-A177-3AD203B41FA5}">
                      <a16:colId xmlns:a16="http://schemas.microsoft.com/office/drawing/2014/main" val="226466882"/>
                    </a:ext>
                  </a:extLst>
                </a:gridCol>
                <a:gridCol w="1551103">
                  <a:extLst>
                    <a:ext uri="{9D8B030D-6E8A-4147-A177-3AD203B41FA5}">
                      <a16:colId xmlns:a16="http://schemas.microsoft.com/office/drawing/2014/main" val="4082364311"/>
                    </a:ext>
                  </a:extLst>
                </a:gridCol>
                <a:gridCol w="1666857">
                  <a:extLst>
                    <a:ext uri="{9D8B030D-6E8A-4147-A177-3AD203B41FA5}">
                      <a16:colId xmlns:a16="http://schemas.microsoft.com/office/drawing/2014/main" val="2969459600"/>
                    </a:ext>
                  </a:extLst>
                </a:gridCol>
                <a:gridCol w="1466217">
                  <a:extLst>
                    <a:ext uri="{9D8B030D-6E8A-4147-A177-3AD203B41FA5}">
                      <a16:colId xmlns:a16="http://schemas.microsoft.com/office/drawing/2014/main" val="4085098163"/>
                    </a:ext>
                  </a:extLst>
                </a:gridCol>
              </a:tblGrid>
              <a:tr h="392688">
                <a:tc row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TEÓRICO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490518"/>
                  </a:ext>
                </a:extLst>
              </a:tr>
              <a:tr h="39268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9081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5020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7151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3CB7426D-DE2D-4888-BD02-1CDB67ECEDB0}"/>
              </a:ext>
            </a:extLst>
          </p:cNvPr>
          <p:cNvSpPr txBox="1"/>
          <p:nvPr/>
        </p:nvSpPr>
        <p:spPr>
          <a:xfrm>
            <a:off x="827344" y="2883648"/>
            <a:ext cx="1033669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3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com resultado positivo, no entanto os indicadores de desempenho estão com resultado negativo, apesar do cumprimento dos indicadores legais.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Apesar do governo estar cumprindo os gastos mínimos previstos em lei e fazendo tudo o que deve, o impacto social de suas ações é deficiente (ou está piorando) 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B08252-3F83-4430-BC88-279F46BC47CC}"/>
              </a:ext>
            </a:extLst>
          </p:cNvPr>
          <p:cNvSpPr txBox="1"/>
          <p:nvPr/>
        </p:nvSpPr>
        <p:spPr>
          <a:xfrm>
            <a:off x="827344" y="4459357"/>
            <a:ext cx="10336696" cy="120032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4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com resultado positivo, no entanto os indicadores de desempenho estão com resultado negativo e há descumprimento de indicadores legais.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O governo está fazendo tudo o que deve, no entanto, o impacto social das suas ações é deficiente (ou está piorando) e não está cumprindo os gastos mínimos previstos em lei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336406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372619A-CD1F-413C-9DE4-BDF8B67CD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76263"/>
              </p:ext>
            </p:extLst>
          </p:nvPr>
        </p:nvGraphicFramePr>
        <p:xfrm>
          <a:off x="1749287" y="801388"/>
          <a:ext cx="8203095" cy="1706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60419">
                  <a:extLst>
                    <a:ext uri="{9D8B030D-6E8A-4147-A177-3AD203B41FA5}">
                      <a16:colId xmlns:a16="http://schemas.microsoft.com/office/drawing/2014/main" val="2127053802"/>
                    </a:ext>
                  </a:extLst>
                </a:gridCol>
                <a:gridCol w="1458499">
                  <a:extLst>
                    <a:ext uri="{9D8B030D-6E8A-4147-A177-3AD203B41FA5}">
                      <a16:colId xmlns:a16="http://schemas.microsoft.com/office/drawing/2014/main" val="226466882"/>
                    </a:ext>
                  </a:extLst>
                </a:gridCol>
                <a:gridCol w="1551103">
                  <a:extLst>
                    <a:ext uri="{9D8B030D-6E8A-4147-A177-3AD203B41FA5}">
                      <a16:colId xmlns:a16="http://schemas.microsoft.com/office/drawing/2014/main" val="4082364311"/>
                    </a:ext>
                  </a:extLst>
                </a:gridCol>
                <a:gridCol w="1666857">
                  <a:extLst>
                    <a:ext uri="{9D8B030D-6E8A-4147-A177-3AD203B41FA5}">
                      <a16:colId xmlns:a16="http://schemas.microsoft.com/office/drawing/2014/main" val="2969459600"/>
                    </a:ext>
                  </a:extLst>
                </a:gridCol>
                <a:gridCol w="1466217">
                  <a:extLst>
                    <a:ext uri="{9D8B030D-6E8A-4147-A177-3AD203B41FA5}">
                      <a16:colId xmlns:a16="http://schemas.microsoft.com/office/drawing/2014/main" val="4085098163"/>
                    </a:ext>
                  </a:extLst>
                </a:gridCol>
              </a:tblGrid>
              <a:tr h="392688">
                <a:tc row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TEÓRICO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490518"/>
                  </a:ext>
                </a:extLst>
              </a:tr>
              <a:tr h="39268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9081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5020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71514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0C323E82-1AB1-4B82-9247-EEDB7B48FCA4}"/>
              </a:ext>
            </a:extLst>
          </p:cNvPr>
          <p:cNvSpPr txBox="1"/>
          <p:nvPr/>
        </p:nvSpPr>
        <p:spPr>
          <a:xfrm>
            <a:off x="827344" y="2883648"/>
            <a:ext cx="10336696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5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com resultado negativo, no entanto os indicadores de desempenho estão com resultado positivo e os indicadores legais estão sendo cumpridos.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O governo não está fazendo tudo o que deve, no entanto, o impacto social de suas ações é bom (ou está melhorando) e cumpriu os gastos mínimos previstos em lei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8BF544-96B0-4F75-AA6A-E536E5B8CCB4}"/>
              </a:ext>
            </a:extLst>
          </p:cNvPr>
          <p:cNvSpPr txBox="1"/>
          <p:nvPr/>
        </p:nvSpPr>
        <p:spPr>
          <a:xfrm>
            <a:off x="840597" y="4459357"/>
            <a:ext cx="10336696" cy="120032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6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com resultado negativo e descumprimento dos indicadores legais, no entanto, os indicadores de desempenho estão com resultado positivo.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Ainda que o governo esteja descumprindo os gastos mínimos previstos em lei e não fazendo tudo o que deve, o impacto social de suas ações é bom (ou está melhorando)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”. </a:t>
            </a:r>
          </a:p>
        </p:txBody>
      </p:sp>
    </p:spTree>
    <p:extLst>
      <p:ext uri="{BB962C8B-B14F-4D97-AF65-F5344CB8AC3E}">
        <p14:creationId xmlns:p14="http://schemas.microsoft.com/office/powerpoint/2010/main" val="267251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81476E7D-DF30-4B82-9822-E452E34A57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176263"/>
              </p:ext>
            </p:extLst>
          </p:nvPr>
        </p:nvGraphicFramePr>
        <p:xfrm>
          <a:off x="1749287" y="801388"/>
          <a:ext cx="8203095" cy="1706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60419">
                  <a:extLst>
                    <a:ext uri="{9D8B030D-6E8A-4147-A177-3AD203B41FA5}">
                      <a16:colId xmlns:a16="http://schemas.microsoft.com/office/drawing/2014/main" val="2127053802"/>
                    </a:ext>
                  </a:extLst>
                </a:gridCol>
                <a:gridCol w="1458499">
                  <a:extLst>
                    <a:ext uri="{9D8B030D-6E8A-4147-A177-3AD203B41FA5}">
                      <a16:colId xmlns:a16="http://schemas.microsoft.com/office/drawing/2014/main" val="226466882"/>
                    </a:ext>
                  </a:extLst>
                </a:gridCol>
                <a:gridCol w="1551103">
                  <a:extLst>
                    <a:ext uri="{9D8B030D-6E8A-4147-A177-3AD203B41FA5}">
                      <a16:colId xmlns:a16="http://schemas.microsoft.com/office/drawing/2014/main" val="4082364311"/>
                    </a:ext>
                  </a:extLst>
                </a:gridCol>
                <a:gridCol w="1666857">
                  <a:extLst>
                    <a:ext uri="{9D8B030D-6E8A-4147-A177-3AD203B41FA5}">
                      <a16:colId xmlns:a16="http://schemas.microsoft.com/office/drawing/2014/main" val="2969459600"/>
                    </a:ext>
                  </a:extLst>
                </a:gridCol>
                <a:gridCol w="1466217">
                  <a:extLst>
                    <a:ext uri="{9D8B030D-6E8A-4147-A177-3AD203B41FA5}">
                      <a16:colId xmlns:a16="http://schemas.microsoft.com/office/drawing/2014/main" val="4085098163"/>
                    </a:ext>
                  </a:extLst>
                </a:gridCol>
              </a:tblGrid>
              <a:tr h="392688">
                <a:tc row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TEÓRICO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</a:t>
                      </a:r>
                    </a:p>
                    <a:p>
                      <a:pPr algn="ctr"/>
                      <a:r>
                        <a:rPr lang="pt-B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490518"/>
                  </a:ext>
                </a:extLst>
              </a:tr>
              <a:tr h="392688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9081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5020"/>
                  </a:ext>
                </a:extLst>
              </a:tr>
              <a:tr h="392688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CUMPRIU</a:t>
                      </a:r>
                    </a:p>
                    <a:p>
                      <a:pPr algn="ctr"/>
                      <a:r>
                        <a:rPr lang="pt-BR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715144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id="{405A1BE9-3788-474D-AC42-EB8F80AF4F4C}"/>
              </a:ext>
            </a:extLst>
          </p:cNvPr>
          <p:cNvSpPr txBox="1"/>
          <p:nvPr/>
        </p:nvSpPr>
        <p:spPr>
          <a:xfrm>
            <a:off x="827344" y="2883648"/>
            <a:ext cx="10336696" cy="120032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7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e de desempenho com resultados negativos, porém com cumprimento dos indicadores legais.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O governo não está fazendo tudo o que deve e o impacto social de suas ações é deficiente (ou está piorando), apesar do cumprimento dos gastos mínimos previstos em lei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EF6B579-EBEF-428B-92CF-159E559D83A4}"/>
              </a:ext>
            </a:extLst>
          </p:cNvPr>
          <p:cNvSpPr txBox="1"/>
          <p:nvPr/>
        </p:nvSpPr>
        <p:spPr>
          <a:xfrm>
            <a:off x="827344" y="4266485"/>
            <a:ext cx="10336696" cy="1200329"/>
          </a:xfrm>
          <a:prstGeom prst="rect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SITUAÇÃO 8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Indicadores de controle e de desempenho com resultados negativos e descumprimento dos indicadores legais. Ou seja: 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O governo não está fazendo tudo o que deve e o impacto social de suas ações é deficiente (ou está piorando), além de não cumprir os gastos mínimos previstos em lei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101317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649CA3CE-5D71-4029-8DF1-5A86D0A8D691}"/>
              </a:ext>
            </a:extLst>
          </p:cNvPr>
          <p:cNvSpPr txBox="1"/>
          <p:nvPr/>
        </p:nvSpPr>
        <p:spPr>
          <a:xfrm>
            <a:off x="3684105" y="946451"/>
            <a:ext cx="4837043" cy="461665"/>
          </a:xfrm>
          <a:prstGeom prst="rect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DESAFIOS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6E4EA57-396F-4352-9D7E-B4DC4AA77C68}"/>
              </a:ext>
            </a:extLst>
          </p:cNvPr>
          <p:cNvSpPr txBox="1"/>
          <p:nvPr/>
        </p:nvSpPr>
        <p:spPr>
          <a:xfrm>
            <a:off x="840597" y="2213114"/>
            <a:ext cx="6228522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1) VALIDAR OS PROCESSOS DO IEGE QUE SERÃO UTILIZADOS NA ANÁLISE DAS CONTAS DO GOVERNADOR – FIDEDIGNIDADE DAS INFORMAÇÕES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6A237D4-54E7-43FB-9E48-620724C6A2B0}"/>
              </a:ext>
            </a:extLst>
          </p:cNvPr>
          <p:cNvSpPr txBox="1"/>
          <p:nvPr/>
        </p:nvSpPr>
        <p:spPr>
          <a:xfrm>
            <a:off x="4532243" y="3623963"/>
            <a:ext cx="6175513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2) MONTAR UM PAINEL DE INDICADORES DE DESEMPENHO E CONTROLE (PONTOS DO IEGE) RELACIONADOS AO CUMPRIMENTO DOS INDICADORES LEGAIS</a:t>
            </a:r>
          </a:p>
        </p:txBody>
      </p:sp>
    </p:spTree>
    <p:extLst>
      <p:ext uri="{BB962C8B-B14F-4D97-AF65-F5344CB8AC3E}">
        <p14:creationId xmlns:p14="http://schemas.microsoft.com/office/powerpoint/2010/main" val="228590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9788B321-D03C-4283-BF2E-66F7F2E083A5}"/>
              </a:ext>
            </a:extLst>
          </p:cNvPr>
          <p:cNvSpPr txBox="1"/>
          <p:nvPr/>
        </p:nvSpPr>
        <p:spPr>
          <a:xfrm>
            <a:off x="2458277" y="1270125"/>
            <a:ext cx="6510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 UM INDICADOR?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2CE7963-C890-4157-9B43-F4173D568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41972C38-CDFC-485E-AD6E-BD381E88B76B}"/>
              </a:ext>
            </a:extLst>
          </p:cNvPr>
          <p:cNvSpPr txBox="1"/>
          <p:nvPr/>
        </p:nvSpPr>
        <p:spPr>
          <a:xfrm>
            <a:off x="3648039" y="2310567"/>
            <a:ext cx="3746674" cy="132343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Número que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sintetiza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uma situação complexa, </a:t>
            </a:r>
            <a:r>
              <a:rPr lang="pt-B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dado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um determinado parâmetro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de análise.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8091450-E406-43BD-BA1C-EB605B9E00F0}"/>
              </a:ext>
            </a:extLst>
          </p:cNvPr>
          <p:cNvSpPr txBox="1"/>
          <p:nvPr/>
        </p:nvSpPr>
        <p:spPr>
          <a:xfrm>
            <a:off x="1068645" y="4145231"/>
            <a:ext cx="4152711" cy="101566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Sempre será uma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simplificação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da realidade, não capta todos os aspectos dela...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D1C67ED-8BC7-4A22-B9F9-7A6D3A716247}"/>
              </a:ext>
            </a:extLst>
          </p:cNvPr>
          <p:cNvSpPr txBox="1"/>
          <p:nvPr/>
        </p:nvSpPr>
        <p:spPr>
          <a:xfrm>
            <a:off x="5713532" y="4145230"/>
            <a:ext cx="5232763" cy="1015663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... Mas uma simplificação necessária, para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analisar os aspectos considerados mais relevantes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da realidade.</a:t>
            </a:r>
          </a:p>
        </p:txBody>
      </p:sp>
    </p:spTree>
    <p:extLst>
      <p:ext uri="{BB962C8B-B14F-4D97-AF65-F5344CB8AC3E}">
        <p14:creationId xmlns:p14="http://schemas.microsoft.com/office/powerpoint/2010/main" val="2076328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2CE7963-C890-4157-9B43-F4173D5687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0F3F892-1C87-4EEE-9F33-4E1D1CCF8C92}"/>
              </a:ext>
            </a:extLst>
          </p:cNvPr>
          <p:cNvSpPr txBox="1"/>
          <p:nvPr/>
        </p:nvSpPr>
        <p:spPr>
          <a:xfrm>
            <a:off x="2592645" y="1808848"/>
            <a:ext cx="7081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UTILIZAR </a:t>
            </a:r>
            <a:r>
              <a:rPr lang="pt-BR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INDICADOR</a:t>
            </a: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FICALIZAÇÃO/ANÁLISE DAS CONTAS?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EBCFE5B-8740-4C04-A58C-D322CA5180C7}"/>
              </a:ext>
            </a:extLst>
          </p:cNvPr>
          <p:cNvSpPr txBox="1"/>
          <p:nvPr/>
        </p:nvSpPr>
        <p:spPr>
          <a:xfrm>
            <a:off x="2254714" y="3913337"/>
            <a:ext cx="77573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 </a:t>
            </a:r>
            <a:r>
              <a:rPr lang="pt-BR" sz="28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IEGE</a:t>
            </a:r>
            <a:r>
              <a:rPr lang="pt-B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PODE SER UTILIZADO NA FISCALIZAÇÃO/ANÁLISE DAS CONTAS?</a:t>
            </a:r>
          </a:p>
        </p:txBody>
      </p:sp>
    </p:spTree>
    <p:extLst>
      <p:ext uri="{BB962C8B-B14F-4D97-AF65-F5344CB8AC3E}">
        <p14:creationId xmlns:p14="http://schemas.microsoft.com/office/powerpoint/2010/main" val="421692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EC67598-C84A-49FC-BC3E-66E4D9CAE5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596" y="228767"/>
            <a:ext cx="1377815" cy="28653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6CFB407-3352-4256-91AE-DD2754B46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6918" y="1150039"/>
            <a:ext cx="1627763" cy="145613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5E15D40-E405-4312-A728-57A47BA1E1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093" y="1784305"/>
            <a:ext cx="1234238" cy="1876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6A7783A-4CD8-4D24-9E4C-5572CCBB51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5672" y="1319771"/>
            <a:ext cx="1457831" cy="111666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6B59F69-5001-4128-86A8-F716827736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4719" y="2606172"/>
            <a:ext cx="1627763" cy="145613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DA4D623-5D42-44AC-A444-D626FB9AE5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50884" y="2753570"/>
            <a:ext cx="1207406" cy="12060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EB34AB49-672B-455F-8078-20881BCCD4F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04914" y="3253836"/>
            <a:ext cx="1243181" cy="205467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8D8C19B2-7FC8-4A53-9107-79251F9F9D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25672" y="4502242"/>
            <a:ext cx="1457831" cy="1116667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AB6F701C-2A9B-439F-B248-1FBF80242D7D}"/>
              </a:ext>
            </a:extLst>
          </p:cNvPr>
          <p:cNvSpPr txBox="1"/>
          <p:nvPr/>
        </p:nvSpPr>
        <p:spPr>
          <a:xfrm>
            <a:off x="1007166" y="4204447"/>
            <a:ext cx="2614576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Como utilizar os indicadores na fiscalização/análise das contas?</a:t>
            </a:r>
          </a:p>
        </p:txBody>
      </p:sp>
    </p:spTree>
    <p:extLst>
      <p:ext uri="{BB962C8B-B14F-4D97-AF65-F5344CB8AC3E}">
        <p14:creationId xmlns:p14="http://schemas.microsoft.com/office/powerpoint/2010/main" val="43783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92526FEF-78EF-4C5D-A4C9-04C41A88B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056" y="1545225"/>
            <a:ext cx="1457831" cy="111666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DAA34D46-F641-4AA0-9B8B-623EB548BB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1882" y="2965625"/>
            <a:ext cx="1457831" cy="1116667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07F6E24-6760-4116-AF2D-C24EBCF1A2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9412" y="2425160"/>
            <a:ext cx="1958681" cy="7772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286E87C5-3DF5-45D4-A7AA-0E796A8B73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0420" y="2634418"/>
            <a:ext cx="912263" cy="358680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E12F4461-8AA6-440D-86CB-B03F354181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5010" y="2717428"/>
            <a:ext cx="3031573" cy="19266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31B41C4D-DE12-489F-B0E8-F5C4BC650F5F}"/>
              </a:ext>
            </a:extLst>
          </p:cNvPr>
          <p:cNvSpPr txBox="1"/>
          <p:nvPr/>
        </p:nvSpPr>
        <p:spPr>
          <a:xfrm>
            <a:off x="1369412" y="4598644"/>
            <a:ext cx="7709647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Indicador de fiscalização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medida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objetiva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da distância entre a situação encontrada (condição do achado) e a situação ideal (critério do achado).</a:t>
            </a:r>
          </a:p>
        </p:txBody>
      </p:sp>
    </p:spTree>
    <p:extLst>
      <p:ext uri="{BB962C8B-B14F-4D97-AF65-F5344CB8AC3E}">
        <p14:creationId xmlns:p14="http://schemas.microsoft.com/office/powerpoint/2010/main" val="371306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887638D-22E5-4E7B-AD9E-2829DC19B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4099" y="754024"/>
            <a:ext cx="4382438" cy="5628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FC98559-B5C7-4088-A2D7-BFE4CD3C4C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6337" y="4000469"/>
            <a:ext cx="1457831" cy="145613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A494370-7BE0-4E84-AF63-8A720ED8F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9977" y="3954422"/>
            <a:ext cx="1457831" cy="145613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9763591-551C-4992-9C9D-0552B87D83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2021" y="1639341"/>
            <a:ext cx="1627763" cy="162586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B349054-5239-4B1D-AB33-693CE9441F09}"/>
              </a:ext>
            </a:extLst>
          </p:cNvPr>
          <p:cNvSpPr txBox="1"/>
          <p:nvPr/>
        </p:nvSpPr>
        <p:spPr>
          <a:xfrm>
            <a:off x="7111135" y="1594090"/>
            <a:ext cx="3054841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*Produção de serviços públicos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Eficácia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atingimento de metas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0F823AB-9C6D-4652-AFAA-DD42D80C4674}"/>
              </a:ext>
            </a:extLst>
          </p:cNvPr>
          <p:cNvSpPr txBox="1"/>
          <p:nvPr/>
        </p:nvSpPr>
        <p:spPr>
          <a:xfrm>
            <a:off x="4961447" y="3279089"/>
            <a:ext cx="206891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*IDEB, Proficiência, Evasão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*Estrutura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*Docentes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Acompanhamento das metas do PNE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*[...]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23FBF2E-96FD-4D7B-8F1A-6C9662619EC3}"/>
              </a:ext>
            </a:extLst>
          </p:cNvPr>
          <p:cNvSpPr txBox="1"/>
          <p:nvPr/>
        </p:nvSpPr>
        <p:spPr>
          <a:xfrm>
            <a:off x="9068892" y="3444136"/>
            <a:ext cx="2070824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Montante de recursos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9F05435-6FBD-4F37-B8EF-223650B6FDBA}"/>
              </a:ext>
            </a:extLst>
          </p:cNvPr>
          <p:cNvSpPr txBox="1"/>
          <p:nvPr/>
        </p:nvSpPr>
        <p:spPr>
          <a:xfrm>
            <a:off x="8105155" y="5410555"/>
            <a:ext cx="2523088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Vinculações legais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Aplicação do 25% da Educação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Regra do 60% do FUNDEB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Regra do 95% do FUNDEB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475852C-BC84-497E-AA53-2396D72A8D7F}"/>
              </a:ext>
            </a:extLst>
          </p:cNvPr>
          <p:cNvSpPr txBox="1"/>
          <p:nvPr/>
        </p:nvSpPr>
        <p:spPr>
          <a:xfrm>
            <a:off x="698566" y="3390911"/>
            <a:ext cx="184534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Existência de controles internos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2F2ECF1-D09E-44D4-9730-624E91208314}"/>
              </a:ext>
            </a:extLst>
          </p:cNvPr>
          <p:cNvSpPr txBox="1"/>
          <p:nvPr/>
        </p:nvSpPr>
        <p:spPr>
          <a:xfrm>
            <a:off x="2264886" y="5512163"/>
            <a:ext cx="166059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IEGM/IEGE (IRB)</a:t>
            </a:r>
          </a:p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*I-EDUC</a:t>
            </a:r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89CD1AB4-35EF-4EF6-84F4-286CA1A39265}"/>
              </a:ext>
            </a:extLst>
          </p:cNvPr>
          <p:cNvCxnSpPr>
            <a:cxnSpLocks/>
          </p:cNvCxnSpPr>
          <p:nvPr/>
        </p:nvCxnSpPr>
        <p:spPr>
          <a:xfrm>
            <a:off x="6809784" y="2769755"/>
            <a:ext cx="1611745" cy="1400998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ABC8DAF2-A539-4F2A-80B7-8CD0A232EA73}"/>
              </a:ext>
            </a:extLst>
          </p:cNvPr>
          <p:cNvCxnSpPr>
            <a:cxnSpLocks/>
          </p:cNvCxnSpPr>
          <p:nvPr/>
        </p:nvCxnSpPr>
        <p:spPr>
          <a:xfrm>
            <a:off x="3925480" y="4695708"/>
            <a:ext cx="4139086" cy="1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AC27CD47-EAC3-425A-A3BE-1FF625262800}"/>
              </a:ext>
            </a:extLst>
          </p:cNvPr>
          <p:cNvCxnSpPr>
            <a:cxnSpLocks/>
          </p:cNvCxnSpPr>
          <p:nvPr/>
        </p:nvCxnSpPr>
        <p:spPr>
          <a:xfrm flipV="1">
            <a:off x="3412012" y="2822267"/>
            <a:ext cx="1770009" cy="1212558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87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4887638D-22E5-4E7B-AD9E-2829DC19B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4099" y="754024"/>
            <a:ext cx="4382438" cy="56280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FFC98559-B5C7-4088-A2D7-BFE4CD3C4C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6337" y="4000469"/>
            <a:ext cx="1457831" cy="145613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7A494370-7BE0-4E84-AF63-8A720ED8F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9977" y="3954422"/>
            <a:ext cx="1457831" cy="1456133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9763591-551C-4992-9C9D-0552B87D83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2021" y="1639341"/>
            <a:ext cx="1627763" cy="162586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6B349054-5239-4B1D-AB33-693CE9441F09}"/>
              </a:ext>
            </a:extLst>
          </p:cNvPr>
          <p:cNvSpPr txBox="1"/>
          <p:nvPr/>
        </p:nvSpPr>
        <p:spPr>
          <a:xfrm>
            <a:off x="7111135" y="1594090"/>
            <a:ext cx="3054841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*Produção de serviços públicos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Eficácia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atingimento de metas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0F823AB-9C6D-4652-AFAA-DD42D80C4674}"/>
              </a:ext>
            </a:extLst>
          </p:cNvPr>
          <p:cNvSpPr txBox="1"/>
          <p:nvPr/>
        </p:nvSpPr>
        <p:spPr>
          <a:xfrm>
            <a:off x="4968390" y="3279089"/>
            <a:ext cx="2093855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*IDEB, Proficiência, Evasão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*Estrutura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*Docentes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Acompanhamento das metas do PNE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*[...]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123FBF2E-96FD-4D7B-8F1A-6C9662619EC3}"/>
              </a:ext>
            </a:extLst>
          </p:cNvPr>
          <p:cNvSpPr txBox="1"/>
          <p:nvPr/>
        </p:nvSpPr>
        <p:spPr>
          <a:xfrm>
            <a:off x="9068892" y="3444136"/>
            <a:ext cx="2070824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Montante de recursos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9F05435-6FBD-4F37-B8EF-223650B6FDBA}"/>
              </a:ext>
            </a:extLst>
          </p:cNvPr>
          <p:cNvSpPr txBox="1"/>
          <p:nvPr/>
        </p:nvSpPr>
        <p:spPr>
          <a:xfrm>
            <a:off x="8105155" y="5410555"/>
            <a:ext cx="2523088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Vinculações legais</a:t>
            </a: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Aplicação do 25% da Educação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Regra do 60% do FUNDEB</a:t>
            </a:r>
          </a:p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Regra do 95% do FUNDEB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475852C-BC84-497E-AA53-2396D72A8D7F}"/>
              </a:ext>
            </a:extLst>
          </p:cNvPr>
          <p:cNvSpPr txBox="1"/>
          <p:nvPr/>
        </p:nvSpPr>
        <p:spPr>
          <a:xfrm>
            <a:off x="698566" y="3390911"/>
            <a:ext cx="184534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Existência de controles internos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2F2ECF1-D09E-44D4-9730-624E91208314}"/>
              </a:ext>
            </a:extLst>
          </p:cNvPr>
          <p:cNvSpPr txBox="1"/>
          <p:nvPr/>
        </p:nvSpPr>
        <p:spPr>
          <a:xfrm>
            <a:off x="2264886" y="5512163"/>
            <a:ext cx="166059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IEGM/IEGE (IRB)</a:t>
            </a:r>
          </a:p>
          <a:p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*I-EDUC</a:t>
            </a:r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89CD1AB4-35EF-4EF6-84F4-286CA1A39265}"/>
              </a:ext>
            </a:extLst>
          </p:cNvPr>
          <p:cNvCxnSpPr>
            <a:cxnSpLocks/>
          </p:cNvCxnSpPr>
          <p:nvPr/>
        </p:nvCxnSpPr>
        <p:spPr>
          <a:xfrm>
            <a:off x="6809784" y="2769755"/>
            <a:ext cx="1611745" cy="1400998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Conector de Seta Reta 24">
            <a:extLst>
              <a:ext uri="{FF2B5EF4-FFF2-40B4-BE49-F238E27FC236}">
                <a16:creationId xmlns:a16="http://schemas.microsoft.com/office/drawing/2014/main" id="{ABC8DAF2-A539-4F2A-80B7-8CD0A232EA73}"/>
              </a:ext>
            </a:extLst>
          </p:cNvPr>
          <p:cNvCxnSpPr>
            <a:cxnSpLocks/>
          </p:cNvCxnSpPr>
          <p:nvPr/>
        </p:nvCxnSpPr>
        <p:spPr>
          <a:xfrm>
            <a:off x="3925480" y="4695708"/>
            <a:ext cx="4139086" cy="1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AC27CD47-EAC3-425A-A3BE-1FF625262800}"/>
              </a:ext>
            </a:extLst>
          </p:cNvPr>
          <p:cNvCxnSpPr>
            <a:cxnSpLocks/>
          </p:cNvCxnSpPr>
          <p:nvPr/>
        </p:nvCxnSpPr>
        <p:spPr>
          <a:xfrm flipV="1">
            <a:off x="3412012" y="2822267"/>
            <a:ext cx="1770009" cy="1212558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tângulo 16">
            <a:extLst>
              <a:ext uri="{FF2B5EF4-FFF2-40B4-BE49-F238E27FC236}">
                <a16:creationId xmlns:a16="http://schemas.microsoft.com/office/drawing/2014/main" id="{57F80007-76B0-4A79-B5AD-4A7A76D6F063}"/>
              </a:ext>
            </a:extLst>
          </p:cNvPr>
          <p:cNvSpPr/>
          <p:nvPr/>
        </p:nvSpPr>
        <p:spPr>
          <a:xfrm>
            <a:off x="2929544" y="754024"/>
            <a:ext cx="6171548" cy="59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INDICADORES DE FISCALIZAÇÃO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2927542B-E846-4CEE-A034-FA0699E6F824}"/>
              </a:ext>
            </a:extLst>
          </p:cNvPr>
          <p:cNvSpPr/>
          <p:nvPr/>
        </p:nvSpPr>
        <p:spPr>
          <a:xfrm>
            <a:off x="516835" y="3265209"/>
            <a:ext cx="2247814" cy="7074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E82CAF6-B574-4F52-864B-7E30D3D1AF4B}"/>
              </a:ext>
            </a:extLst>
          </p:cNvPr>
          <p:cNvSpPr/>
          <p:nvPr/>
        </p:nvSpPr>
        <p:spPr>
          <a:xfrm>
            <a:off x="8945217" y="3301977"/>
            <a:ext cx="2194498" cy="5554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427AD6B-B61D-4FC2-B2C0-4B294AC22B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4149" y="1588417"/>
            <a:ext cx="3573178" cy="566977"/>
          </a:xfrm>
          <a:prstGeom prst="rect">
            <a:avLst/>
          </a:prstGeom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FB37C2D5-9F3C-44B2-8405-7C8E63257AF4}"/>
              </a:ext>
            </a:extLst>
          </p:cNvPr>
          <p:cNvSpPr txBox="1"/>
          <p:nvPr/>
        </p:nvSpPr>
        <p:spPr>
          <a:xfrm>
            <a:off x="1048946" y="2135137"/>
            <a:ext cx="2591028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FISCALIZAÇÃO ORIENTADA PARA OS 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RESULTADOS DAS POLÍTICAS PÚBLICAS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4C7A402-AFB8-4EF6-925E-A7DF8B6A0158}"/>
              </a:ext>
            </a:extLst>
          </p:cNvPr>
          <p:cNvSpPr txBox="1"/>
          <p:nvPr/>
        </p:nvSpPr>
        <p:spPr>
          <a:xfrm>
            <a:off x="8206537" y="2074530"/>
            <a:ext cx="2933178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INDUZIR OS GESTORES A ENTREGAREM</a:t>
            </a:r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 MAIS E MELHORES SERVIÇOS PÚBLICOS À POPULAÇÃO</a:t>
            </a:r>
          </a:p>
        </p:txBody>
      </p:sp>
    </p:spTree>
    <p:extLst>
      <p:ext uri="{BB962C8B-B14F-4D97-AF65-F5344CB8AC3E}">
        <p14:creationId xmlns:p14="http://schemas.microsoft.com/office/powerpoint/2010/main" val="256249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9D0BA610-1780-4D1A-B262-28DE71CBB61C}"/>
              </a:ext>
            </a:extLst>
          </p:cNvPr>
          <p:cNvSpPr/>
          <p:nvPr/>
        </p:nvSpPr>
        <p:spPr>
          <a:xfrm>
            <a:off x="2929544" y="754024"/>
            <a:ext cx="6171548" cy="5993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DE INDICADORES DE FISCALIZAÇÃO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45930A-5AAD-4CB2-9ACF-5FF4125BCFA9}"/>
              </a:ext>
            </a:extLst>
          </p:cNvPr>
          <p:cNvSpPr txBox="1"/>
          <p:nvPr/>
        </p:nvSpPr>
        <p:spPr>
          <a:xfrm>
            <a:off x="3843131" y="1629262"/>
            <a:ext cx="4572000" cy="369332"/>
          </a:xfrm>
          <a:prstGeom prst="rect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COMO FAZÊ-LO FUNCIONAR?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EF277DF-9C30-4F53-B477-5EB2E68C3F20}"/>
              </a:ext>
            </a:extLst>
          </p:cNvPr>
          <p:cNvSpPr txBox="1"/>
          <p:nvPr/>
        </p:nvSpPr>
        <p:spPr>
          <a:xfrm>
            <a:off x="485031" y="4241015"/>
            <a:ext cx="2088947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MODELO TEÓRICO DE ANÁLISE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FC4B06EA-D9C4-46EA-ADF0-2F87EBBE00A4}"/>
              </a:ext>
            </a:extLst>
          </p:cNvPr>
          <p:cNvSpPr/>
          <p:nvPr/>
        </p:nvSpPr>
        <p:spPr>
          <a:xfrm>
            <a:off x="3360875" y="2327208"/>
            <a:ext cx="2059263" cy="137886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GASTO- INDICADORES LEGAIS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6F6A2534-EF34-436F-8ABC-721BE0DBC381}"/>
              </a:ext>
            </a:extLst>
          </p:cNvPr>
          <p:cNvSpPr/>
          <p:nvPr/>
        </p:nvSpPr>
        <p:spPr>
          <a:xfrm>
            <a:off x="3360874" y="3843969"/>
            <a:ext cx="2059264" cy="137886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DESEMPENHO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1743AF31-D45A-4FD8-AFA3-661C7B6E672B}"/>
              </a:ext>
            </a:extLst>
          </p:cNvPr>
          <p:cNvSpPr/>
          <p:nvPr/>
        </p:nvSpPr>
        <p:spPr>
          <a:xfrm>
            <a:off x="3360874" y="5360730"/>
            <a:ext cx="2059264" cy="137886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</a:t>
            </a:r>
          </a:p>
        </p:txBody>
      </p:sp>
      <p:cxnSp>
        <p:nvCxnSpPr>
          <p:cNvPr id="12" name="Conector: Angulado 11">
            <a:extLst>
              <a:ext uri="{FF2B5EF4-FFF2-40B4-BE49-F238E27FC236}">
                <a16:creationId xmlns:a16="http://schemas.microsoft.com/office/drawing/2014/main" id="{6C60421A-26B4-40E7-8259-7368FD7B0E0C}"/>
              </a:ext>
            </a:extLst>
          </p:cNvPr>
          <p:cNvCxnSpPr>
            <a:stCxn id="5" idx="3"/>
            <a:endCxn id="8" idx="2"/>
          </p:cNvCxnSpPr>
          <p:nvPr/>
        </p:nvCxnSpPr>
        <p:spPr>
          <a:xfrm flipV="1">
            <a:off x="2573978" y="3016643"/>
            <a:ext cx="786897" cy="15167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>
            <a:extLst>
              <a:ext uri="{FF2B5EF4-FFF2-40B4-BE49-F238E27FC236}">
                <a16:creationId xmlns:a16="http://schemas.microsoft.com/office/drawing/2014/main" id="{E59DA9FC-159A-489F-B1AE-EFA560DB3846}"/>
              </a:ext>
            </a:extLst>
          </p:cNvPr>
          <p:cNvCxnSpPr>
            <a:stCxn id="5" idx="3"/>
            <a:endCxn id="9" idx="2"/>
          </p:cNvCxnSpPr>
          <p:nvPr/>
        </p:nvCxnSpPr>
        <p:spPr>
          <a:xfrm>
            <a:off x="2573978" y="4533403"/>
            <a:ext cx="78689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: Angulado 15">
            <a:extLst>
              <a:ext uri="{FF2B5EF4-FFF2-40B4-BE49-F238E27FC236}">
                <a16:creationId xmlns:a16="http://schemas.microsoft.com/office/drawing/2014/main" id="{359EE9BC-205D-4453-A92C-06BF7B459A94}"/>
              </a:ext>
            </a:extLst>
          </p:cNvPr>
          <p:cNvCxnSpPr>
            <a:stCxn id="5" idx="3"/>
            <a:endCxn id="10" idx="2"/>
          </p:cNvCxnSpPr>
          <p:nvPr/>
        </p:nvCxnSpPr>
        <p:spPr>
          <a:xfrm>
            <a:off x="2573978" y="4533403"/>
            <a:ext cx="786896" cy="151676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C717324-4F26-426A-97A1-0FBB2A869351}"/>
              </a:ext>
            </a:extLst>
          </p:cNvPr>
          <p:cNvSpPr txBox="1"/>
          <p:nvPr/>
        </p:nvSpPr>
        <p:spPr>
          <a:xfrm>
            <a:off x="5751443" y="2327208"/>
            <a:ext cx="184205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CUMPRIU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56AEC4A2-BE9C-4746-B4AE-B18DFF5DFFC2}"/>
              </a:ext>
            </a:extLst>
          </p:cNvPr>
          <p:cNvSpPr txBox="1"/>
          <p:nvPr/>
        </p:nvSpPr>
        <p:spPr>
          <a:xfrm>
            <a:off x="5751443" y="3099678"/>
            <a:ext cx="1842053" cy="369332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NÃO CUMPRIU</a:t>
            </a:r>
          </a:p>
        </p:txBody>
      </p:sp>
      <p:cxnSp>
        <p:nvCxnSpPr>
          <p:cNvPr id="20" name="Conector: Angulado 19">
            <a:extLst>
              <a:ext uri="{FF2B5EF4-FFF2-40B4-BE49-F238E27FC236}">
                <a16:creationId xmlns:a16="http://schemas.microsoft.com/office/drawing/2014/main" id="{3551484B-590D-4E92-95E5-211DE943BEAC}"/>
              </a:ext>
            </a:extLst>
          </p:cNvPr>
          <p:cNvCxnSpPr>
            <a:stCxn id="8" idx="6"/>
            <a:endCxn id="17" idx="1"/>
          </p:cNvCxnSpPr>
          <p:nvPr/>
        </p:nvCxnSpPr>
        <p:spPr>
          <a:xfrm flipV="1">
            <a:off x="5420138" y="2511874"/>
            <a:ext cx="331305" cy="50476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: Angulado 21">
            <a:extLst>
              <a:ext uri="{FF2B5EF4-FFF2-40B4-BE49-F238E27FC236}">
                <a16:creationId xmlns:a16="http://schemas.microsoft.com/office/drawing/2014/main" id="{A2DC3CC8-F21E-445C-A206-0994362145B6}"/>
              </a:ext>
            </a:extLst>
          </p:cNvPr>
          <p:cNvCxnSpPr>
            <a:stCxn id="8" idx="6"/>
            <a:endCxn id="18" idx="1"/>
          </p:cNvCxnSpPr>
          <p:nvPr/>
        </p:nvCxnSpPr>
        <p:spPr>
          <a:xfrm>
            <a:off x="5420138" y="3016643"/>
            <a:ext cx="331305" cy="2677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E61B0553-FAB2-467D-A41A-84CC9F000247}"/>
              </a:ext>
            </a:extLst>
          </p:cNvPr>
          <p:cNvSpPr txBox="1"/>
          <p:nvPr/>
        </p:nvSpPr>
        <p:spPr>
          <a:xfrm>
            <a:off x="5751442" y="3871683"/>
            <a:ext cx="608274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Resultado Positivo: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“o impacto social das ações do governo é bom (ou está melhorando)” 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9DDC0D3D-B34E-469B-8830-CCECA585908D}"/>
              </a:ext>
            </a:extLst>
          </p:cNvPr>
          <p:cNvSpPr txBox="1"/>
          <p:nvPr/>
        </p:nvSpPr>
        <p:spPr>
          <a:xfrm>
            <a:off x="5751442" y="4628122"/>
            <a:ext cx="6082749" cy="523220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Resultado Negativo: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“o impacto social das ações do governo é deficiente (ou está piorando)”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: Angulado 27">
            <a:extLst>
              <a:ext uri="{FF2B5EF4-FFF2-40B4-BE49-F238E27FC236}">
                <a16:creationId xmlns:a16="http://schemas.microsoft.com/office/drawing/2014/main" id="{560A20E5-22E7-485C-8249-DAFBD9B5CFDA}"/>
              </a:ext>
            </a:extLst>
          </p:cNvPr>
          <p:cNvCxnSpPr>
            <a:stCxn id="9" idx="6"/>
            <a:endCxn id="23" idx="1"/>
          </p:cNvCxnSpPr>
          <p:nvPr/>
        </p:nvCxnSpPr>
        <p:spPr>
          <a:xfrm flipV="1">
            <a:off x="5420138" y="4133293"/>
            <a:ext cx="331304" cy="40011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Angulado 29">
            <a:extLst>
              <a:ext uri="{FF2B5EF4-FFF2-40B4-BE49-F238E27FC236}">
                <a16:creationId xmlns:a16="http://schemas.microsoft.com/office/drawing/2014/main" id="{883DE474-B547-4AD3-AD00-BADF55811E8C}"/>
              </a:ext>
            </a:extLst>
          </p:cNvPr>
          <p:cNvCxnSpPr>
            <a:stCxn id="9" idx="6"/>
            <a:endCxn id="24" idx="1"/>
          </p:cNvCxnSpPr>
          <p:nvPr/>
        </p:nvCxnSpPr>
        <p:spPr>
          <a:xfrm>
            <a:off x="5420138" y="4533404"/>
            <a:ext cx="331304" cy="35632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1F8EE2D5-7671-435C-8128-CEA5923F21D4}"/>
              </a:ext>
            </a:extLst>
          </p:cNvPr>
          <p:cNvSpPr txBox="1"/>
          <p:nvPr/>
        </p:nvSpPr>
        <p:spPr>
          <a:xfrm>
            <a:off x="5751441" y="5342099"/>
            <a:ext cx="6082749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Resultado Positivo: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“o governo está fazendo tudo o que deve/pode”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FA42FEFE-49AA-4F90-9C81-E9A581BDC24D}"/>
              </a:ext>
            </a:extLst>
          </p:cNvPr>
          <p:cNvSpPr txBox="1"/>
          <p:nvPr/>
        </p:nvSpPr>
        <p:spPr>
          <a:xfrm>
            <a:off x="5751440" y="6387683"/>
            <a:ext cx="6082749" cy="307777"/>
          </a:xfrm>
          <a:prstGeom prst="rect">
            <a:avLst/>
          </a:prstGeom>
          <a:solidFill>
            <a:srgbClr val="FF5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Resultado Negativo: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“o governo não está fazendo tudo o que deve/pode”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Conector: Angulado 33">
            <a:extLst>
              <a:ext uri="{FF2B5EF4-FFF2-40B4-BE49-F238E27FC236}">
                <a16:creationId xmlns:a16="http://schemas.microsoft.com/office/drawing/2014/main" id="{8AC095F9-1ACA-47C2-BDA9-B5ACE3517E12}"/>
              </a:ext>
            </a:extLst>
          </p:cNvPr>
          <p:cNvCxnSpPr>
            <a:stCxn id="10" idx="6"/>
            <a:endCxn id="31" idx="1"/>
          </p:cNvCxnSpPr>
          <p:nvPr/>
        </p:nvCxnSpPr>
        <p:spPr>
          <a:xfrm flipV="1">
            <a:off x="5420138" y="5495988"/>
            <a:ext cx="331303" cy="55417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: Angulado 35">
            <a:extLst>
              <a:ext uri="{FF2B5EF4-FFF2-40B4-BE49-F238E27FC236}">
                <a16:creationId xmlns:a16="http://schemas.microsoft.com/office/drawing/2014/main" id="{3F87B3E0-D8D0-436C-AF3D-9481EF8660A2}"/>
              </a:ext>
            </a:extLst>
          </p:cNvPr>
          <p:cNvCxnSpPr>
            <a:stCxn id="10" idx="6"/>
            <a:endCxn id="32" idx="1"/>
          </p:cNvCxnSpPr>
          <p:nvPr/>
        </p:nvCxnSpPr>
        <p:spPr>
          <a:xfrm>
            <a:off x="5420138" y="6050165"/>
            <a:ext cx="331302" cy="49140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34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  <p:bldP spid="17" grpId="0" animBg="1"/>
      <p:bldP spid="18" grpId="0" animBg="1"/>
      <p:bldP spid="23" grpId="0" animBg="1"/>
      <p:bldP spid="24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4E82B65-4A5F-4519-917F-8B7C365FD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90" y="238729"/>
            <a:ext cx="1377815" cy="286537"/>
          </a:xfrm>
          <a:prstGeom prst="rect">
            <a:avLst/>
          </a:prstGeom>
        </p:spPr>
      </p:pic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791C0F9-7B50-4F8A-903C-AF800DD3FF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061478"/>
              </p:ext>
            </p:extLst>
          </p:nvPr>
        </p:nvGraphicFramePr>
        <p:xfrm>
          <a:off x="689114" y="2113353"/>
          <a:ext cx="10535478" cy="25603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646258">
                  <a:extLst>
                    <a:ext uri="{9D8B030D-6E8A-4147-A177-3AD203B41FA5}">
                      <a16:colId xmlns:a16="http://schemas.microsoft.com/office/drawing/2014/main" val="2127053802"/>
                    </a:ext>
                  </a:extLst>
                </a:gridCol>
                <a:gridCol w="1873194">
                  <a:extLst>
                    <a:ext uri="{9D8B030D-6E8A-4147-A177-3AD203B41FA5}">
                      <a16:colId xmlns:a16="http://schemas.microsoft.com/office/drawing/2014/main" val="226466882"/>
                    </a:ext>
                  </a:extLst>
                </a:gridCol>
                <a:gridCol w="1992127">
                  <a:extLst>
                    <a:ext uri="{9D8B030D-6E8A-4147-A177-3AD203B41FA5}">
                      <a16:colId xmlns:a16="http://schemas.microsoft.com/office/drawing/2014/main" val="4082364311"/>
                    </a:ext>
                  </a:extLst>
                </a:gridCol>
                <a:gridCol w="2140793">
                  <a:extLst>
                    <a:ext uri="{9D8B030D-6E8A-4147-A177-3AD203B41FA5}">
                      <a16:colId xmlns:a16="http://schemas.microsoft.com/office/drawing/2014/main" val="2969459600"/>
                    </a:ext>
                  </a:extLst>
                </a:gridCol>
                <a:gridCol w="1883106">
                  <a:extLst>
                    <a:ext uri="{9D8B030D-6E8A-4147-A177-3AD203B41FA5}">
                      <a16:colId xmlns:a16="http://schemas.microsoft.com/office/drawing/2014/main" val="4085098163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MODELO</a:t>
                      </a:r>
                    </a:p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TEÓRICO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</a:t>
                      </a:r>
                    </a:p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CONTROLE </a:t>
                      </a:r>
                    </a:p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(RESULTADO 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94905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(POSITIVO)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DESEMPENHO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(NEGATIVO)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9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CUMPRIU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93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CUMPRIU</a:t>
                      </a:r>
                    </a:p>
                    <a:p>
                      <a:pPr algn="ctr"/>
                      <a:r>
                        <a:rPr lang="pt-BR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 LEGAL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715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863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1152</Words>
  <Application>Microsoft Office PowerPoint</Application>
  <PresentationFormat>Widescreen</PresentationFormat>
  <Paragraphs>202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Nelson Nei Granato Neto</dc:creator>
  <cp:lastModifiedBy>Nelson Nei Granato Neto</cp:lastModifiedBy>
  <cp:revision>41</cp:revision>
  <cp:lastPrinted>2018-07-01T23:32:09Z</cp:lastPrinted>
  <dcterms:created xsi:type="dcterms:W3CDTF">2018-03-15T17:13:51Z</dcterms:created>
  <dcterms:modified xsi:type="dcterms:W3CDTF">2018-07-01T23:32:22Z</dcterms:modified>
</cp:coreProperties>
</file>