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1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1012D-D0A9-418D-BCB3-4EE0F960B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B4A398-2FA3-445A-A3A5-AD4F1023E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10599-407F-4353-AAA1-926108A07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F741D6-E169-41D9-99AC-F4AD103A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115968-6863-45F4-8FB2-21543D2DD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38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71CEB-0903-43A5-A1DD-5915CB4A4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6372C8-FF9B-4443-933C-E1897E72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D26C18-D75E-4CF2-9569-D4432078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A6777B-F934-4E65-9B8F-782E2A321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4E2F2B-CF8C-45D3-A7FC-852669F1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61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CB90FA-B3F3-4EA5-AE5A-6CD47FF3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1474E7A-02EF-4482-BFBB-8DA1ADF2F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36EDCC-3522-48C4-BAF8-C76C6E90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DD356A-904E-4E47-8262-875AD630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8CD3E8-85BB-4757-8EA5-68EE4C0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98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332467C-B172-40DB-B7A8-196ACBEE702A}"/>
              </a:ext>
            </a:extLst>
          </p:cNvPr>
          <p:cNvCxnSpPr/>
          <p:nvPr userDrawn="1"/>
        </p:nvCxnSpPr>
        <p:spPr>
          <a:xfrm>
            <a:off x="0" y="548680"/>
            <a:ext cx="12192000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A38C821C-1509-4FE8-BFD7-6285B83A22AB}"/>
              </a:ext>
            </a:extLst>
          </p:cNvPr>
          <p:cNvSpPr txBox="1"/>
          <p:nvPr userDrawn="1"/>
        </p:nvSpPr>
        <p:spPr>
          <a:xfrm>
            <a:off x="147236" y="179349"/>
            <a:ext cx="3264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Ação IRB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57A428D-FA73-4FA4-86FA-608297B35628}"/>
              </a:ext>
            </a:extLst>
          </p:cNvPr>
          <p:cNvSpPr txBox="1"/>
          <p:nvPr userDrawn="1"/>
        </p:nvSpPr>
        <p:spPr>
          <a:xfrm>
            <a:off x="10416480" y="6412560"/>
            <a:ext cx="3264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2018 │ 2019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E3A9A6E1-AD9C-45E2-B9EE-15A449D7D6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6165304"/>
            <a:ext cx="2447595" cy="5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262CF-A3D2-4915-92D0-6EFD3722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DF298D-7EEC-4DFE-8E68-BF43871D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6CE287-7BD3-4D31-8E07-19F6399D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AC7E3B-9995-4A76-9559-B8CA6559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DC866F-AECE-4DF7-8FED-C12225BA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85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439A0E-D889-4453-9021-8B1D6DAE1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3FFEA9-1B36-45FE-9A93-6F3424611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043540-6F8F-4B81-ADDE-25BA866D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30DBC1-5D0E-41C9-88C2-4B6C61C2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FFAD2C-3F64-46B6-B8DB-894D485A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68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F979A-F571-4038-AD6C-8135A6FE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1DB2F4-8B1D-4BAA-A451-B4245A887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89E700-DC7C-43A6-A6FE-757A4C3CD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EBC0C2-7842-49B5-9F26-72B9E4AC9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DB9225-FECC-4E44-9BCB-9652258D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89856C-3503-40B6-8379-44D54564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5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7A3CE-0CAD-44A8-8B62-66C45252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9DF69F-2940-4BF7-B714-DDB5F15D7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28FE7E-1C16-4D87-97D8-9451FB7E0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D95977-5C41-4CC6-9C2F-C9302A662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8AD1267-606C-4EF6-9AA2-E63861C9D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C36AD96-C885-44DF-BB55-66D14D84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50C911-2C26-423E-B523-8EA1FF576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A901C54-E155-4E46-ADA3-568D6E59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02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6BAD0-F69F-47EF-9E96-7A070750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7BBFA2D-0986-4234-A106-4481D97F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D18B84-3A12-4EDD-9BBA-7A697E68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199F28-5D83-4287-9A5E-30FC7B6D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71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21850E-A264-471F-9129-7D4FC12FF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34511B8-92F0-409E-91D5-B0840AA4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E7FE7B4-05E9-4A89-AEF7-ADE643AD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65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6381D-F14A-454A-8429-D0B8A1E5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E2E34E-8068-4B2C-B157-3A1566E48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1606A69-2282-453D-95B7-26E6895F7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DA44FA-744A-4B01-AD6F-E2FAFDE1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F42B0F-02CA-4826-870C-0D27ACBD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55E405-6AD6-4C78-ACF8-96AFBDD7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02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11EC4-8BF3-4C19-A459-FD16F8993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B3D040-188F-4A40-AEF3-D0E6726A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3ABF3FE-CABE-46EC-83A9-AE85ED11E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ABC9F6-5D6E-4074-9030-77B8AC95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0A756E-49A5-4530-8C38-B07BD363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EAD595-B265-4392-AD3A-0CF48C47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7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64EE18-9420-403F-926F-CF923C897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7157FD-BECC-4913-8839-F0D56BB48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F87E31-969C-4FCA-AE9C-D0F3F721B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60D9D1-AAAF-419E-A055-9C395F4CF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EEA7F9-66B1-4688-BFBD-EA9DA3A01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07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71C43A9-FF42-4159-9003-6F36E5CBAB0E}"/>
              </a:ext>
            </a:extLst>
          </p:cNvPr>
          <p:cNvSpPr txBox="1"/>
          <p:nvPr/>
        </p:nvSpPr>
        <p:spPr>
          <a:xfrm>
            <a:off x="1804039" y="1804635"/>
            <a:ext cx="83640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 NACIONAL DE INDICADORES PÚBLICOS</a:t>
            </a:r>
          </a:p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 INDICON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07AA6BC-4CE2-4593-95CB-B30D36A2E55F}"/>
              </a:ext>
            </a:extLst>
          </p:cNvPr>
          <p:cNvSpPr txBox="1"/>
          <p:nvPr/>
        </p:nvSpPr>
        <p:spPr>
          <a:xfrm>
            <a:off x="5464183" y="5282939"/>
            <a:ext cx="5862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Nelson Nei Granato Neto – Economista (TCE-PR)</a:t>
            </a:r>
          </a:p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Núcleo de Avaliação de Políticas Públicas (IRB)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CA15C74-BB5C-4789-8A3A-F8FAA70BF049}"/>
              </a:ext>
            </a:extLst>
          </p:cNvPr>
          <p:cNvSpPr txBox="1"/>
          <p:nvPr/>
        </p:nvSpPr>
        <p:spPr>
          <a:xfrm>
            <a:off x="2869121" y="3367122"/>
            <a:ext cx="6657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DE REESTRUTURAÇÃO DO IEGM</a:t>
            </a:r>
          </a:p>
          <a:p>
            <a:pPr algn="ctr"/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CURITIBA, 04 E 05 DE JULHO DE 2018</a:t>
            </a:r>
          </a:p>
        </p:txBody>
      </p:sp>
    </p:spTree>
    <p:extLst>
      <p:ext uri="{BB962C8B-B14F-4D97-AF65-F5344CB8AC3E}">
        <p14:creationId xmlns:p14="http://schemas.microsoft.com/office/powerpoint/2010/main" val="59162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8A43407-B980-4FBC-87C6-9BE02E41F2AF}"/>
              </a:ext>
            </a:extLst>
          </p:cNvPr>
          <p:cNvSpPr txBox="1"/>
          <p:nvPr/>
        </p:nvSpPr>
        <p:spPr>
          <a:xfrm>
            <a:off x="4293704" y="861391"/>
            <a:ext cx="3299791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PROPOSTA DE REESTRUTURAÇÃO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7B2BD5F-3176-4D53-8CAB-BAE85A70F8F2}"/>
              </a:ext>
            </a:extLst>
          </p:cNvPr>
          <p:cNvSpPr txBox="1"/>
          <p:nvPr/>
        </p:nvSpPr>
        <p:spPr>
          <a:xfrm>
            <a:off x="954155" y="3390828"/>
            <a:ext cx="333954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PROCESSO ESTRUTURANTE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0E0C3C5-4145-4A2C-8C2A-BBFE416DD28E}"/>
              </a:ext>
            </a:extLst>
          </p:cNvPr>
          <p:cNvSpPr txBox="1"/>
          <p:nvPr/>
        </p:nvSpPr>
        <p:spPr>
          <a:xfrm>
            <a:off x="5459894" y="2110720"/>
            <a:ext cx="28624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PROCEDIMENTO 1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DCDEA45-AEBE-407B-8A77-36DF834CD23A}"/>
              </a:ext>
            </a:extLst>
          </p:cNvPr>
          <p:cNvSpPr txBox="1"/>
          <p:nvPr/>
        </p:nvSpPr>
        <p:spPr>
          <a:xfrm>
            <a:off x="5459893" y="2775022"/>
            <a:ext cx="28624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PROCEDIMENTO 2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3AE8EF0-A67B-4357-955C-9672469EDE58}"/>
              </a:ext>
            </a:extLst>
          </p:cNvPr>
          <p:cNvSpPr txBox="1"/>
          <p:nvPr/>
        </p:nvSpPr>
        <p:spPr>
          <a:xfrm>
            <a:off x="5459892" y="3531021"/>
            <a:ext cx="28624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PROCEDIMENTO 3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DCBF47F-0CE1-4770-BFE4-9F64AEB4A72B}"/>
              </a:ext>
            </a:extLst>
          </p:cNvPr>
          <p:cNvSpPr txBox="1"/>
          <p:nvPr/>
        </p:nvSpPr>
        <p:spPr>
          <a:xfrm>
            <a:off x="5459892" y="4856239"/>
            <a:ext cx="28624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PROCEDIMENTO N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680965E-42A6-4437-A69B-4CAF393AA1F6}"/>
              </a:ext>
            </a:extLst>
          </p:cNvPr>
          <p:cNvSpPr txBox="1"/>
          <p:nvPr/>
        </p:nvSpPr>
        <p:spPr>
          <a:xfrm>
            <a:off x="5459892" y="4193630"/>
            <a:ext cx="28624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cxnSp>
        <p:nvCxnSpPr>
          <p:cNvPr id="15" name="Conector: Angulado 14">
            <a:extLst>
              <a:ext uri="{FF2B5EF4-FFF2-40B4-BE49-F238E27FC236}">
                <a16:creationId xmlns:a16="http://schemas.microsoft.com/office/drawing/2014/main" id="{F3F1E385-3BA6-4BDD-AAA6-C04765928C65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4293704" y="2295386"/>
            <a:ext cx="1166190" cy="141860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: Angulado 18">
            <a:extLst>
              <a:ext uri="{FF2B5EF4-FFF2-40B4-BE49-F238E27FC236}">
                <a16:creationId xmlns:a16="http://schemas.microsoft.com/office/drawing/2014/main" id="{824813F3-5325-466A-9AB9-0EBA14C4B834}"/>
              </a:ext>
            </a:extLst>
          </p:cNvPr>
          <p:cNvCxnSpPr>
            <a:stCxn id="7" idx="3"/>
            <a:endCxn id="10" idx="1"/>
          </p:cNvCxnSpPr>
          <p:nvPr/>
        </p:nvCxnSpPr>
        <p:spPr>
          <a:xfrm flipV="1">
            <a:off x="4293704" y="2959688"/>
            <a:ext cx="1166189" cy="75430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5F27EED4-6432-48F1-90D8-CCB128F8CF8A}"/>
              </a:ext>
            </a:extLst>
          </p:cNvPr>
          <p:cNvCxnSpPr>
            <a:stCxn id="7" idx="3"/>
            <a:endCxn id="11" idx="1"/>
          </p:cNvCxnSpPr>
          <p:nvPr/>
        </p:nvCxnSpPr>
        <p:spPr>
          <a:xfrm>
            <a:off x="4293704" y="3713994"/>
            <a:ext cx="1166188" cy="1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: Angulado 28">
            <a:extLst>
              <a:ext uri="{FF2B5EF4-FFF2-40B4-BE49-F238E27FC236}">
                <a16:creationId xmlns:a16="http://schemas.microsoft.com/office/drawing/2014/main" id="{C9A1646F-A4D4-4A2A-A84C-8F36CE9CB69A}"/>
              </a:ext>
            </a:extLst>
          </p:cNvPr>
          <p:cNvCxnSpPr>
            <a:stCxn id="7" idx="3"/>
            <a:endCxn id="13" idx="1"/>
          </p:cNvCxnSpPr>
          <p:nvPr/>
        </p:nvCxnSpPr>
        <p:spPr>
          <a:xfrm>
            <a:off x="4293704" y="3713994"/>
            <a:ext cx="1166188" cy="6643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do 30">
            <a:extLst>
              <a:ext uri="{FF2B5EF4-FFF2-40B4-BE49-F238E27FC236}">
                <a16:creationId xmlns:a16="http://schemas.microsoft.com/office/drawing/2014/main" id="{BC0CB97C-DB69-481A-9EB0-D1477DA3D2BB}"/>
              </a:ext>
            </a:extLst>
          </p:cNvPr>
          <p:cNvCxnSpPr>
            <a:stCxn id="7" idx="3"/>
            <a:endCxn id="12" idx="1"/>
          </p:cNvCxnSpPr>
          <p:nvPr/>
        </p:nvCxnSpPr>
        <p:spPr>
          <a:xfrm>
            <a:off x="4293704" y="3713994"/>
            <a:ext cx="1166188" cy="13269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e 31">
            <a:extLst>
              <a:ext uri="{FF2B5EF4-FFF2-40B4-BE49-F238E27FC236}">
                <a16:creationId xmlns:a16="http://schemas.microsoft.com/office/drawing/2014/main" id="{0CA7DE90-8F3F-4225-845C-AC6F003957C4}"/>
              </a:ext>
            </a:extLst>
          </p:cNvPr>
          <p:cNvSpPr/>
          <p:nvPr/>
        </p:nvSpPr>
        <p:spPr>
          <a:xfrm>
            <a:off x="1278833" y="4300899"/>
            <a:ext cx="2451652" cy="1480012"/>
          </a:xfrm>
          <a:prstGeom prst="ellipse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FUTURA QUESTÃO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(CONJUNTO DE QUESTÕES)</a:t>
            </a: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518E052B-28AB-4241-BB2E-38670A9D442C}"/>
              </a:ext>
            </a:extLst>
          </p:cNvPr>
          <p:cNvSpPr/>
          <p:nvPr/>
        </p:nvSpPr>
        <p:spPr>
          <a:xfrm>
            <a:off x="8819317" y="2791015"/>
            <a:ext cx="2219744" cy="1480012"/>
          </a:xfrm>
          <a:prstGeom prst="ellipse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FUTUROS PONTOS DE VERIFICAÇÃO NA VALIDAÇÃO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70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8C73E73-9E1B-4A2C-A136-175E6261C51E}"/>
              </a:ext>
            </a:extLst>
          </p:cNvPr>
          <p:cNvSpPr txBox="1"/>
          <p:nvPr/>
        </p:nvSpPr>
        <p:spPr>
          <a:xfrm>
            <a:off x="689113" y="918659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EDUCAÇÃO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61FB041-670F-4DB7-A666-AECDEB92C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250219"/>
              </p:ext>
            </p:extLst>
          </p:nvPr>
        </p:nvGraphicFramePr>
        <p:xfrm>
          <a:off x="2665893" y="1838379"/>
          <a:ext cx="6157845" cy="9448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064002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2093843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Recensear anualmente as crianças e jovens em idade escolar e zelar por sua frequência</a:t>
                      </a:r>
                      <a:endParaRPr lang="pt-BR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208, 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§ 3º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5º,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§ 1º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12, VII e VIII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31, IV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7A016BAC-88BA-4FF8-885D-859B9C90D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62047"/>
              </p:ext>
            </p:extLst>
          </p:nvPr>
        </p:nvGraphicFramePr>
        <p:xfrm>
          <a:off x="786295" y="3041259"/>
          <a:ext cx="4010992" cy="9448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83071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2227921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Garantir padrão de qualidade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206, VII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212, 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§ 3º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3º, IX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 Art. 25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2C6D7786-CFAA-4DFB-A0B4-0854D0708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722163"/>
              </p:ext>
            </p:extLst>
          </p:nvPr>
        </p:nvGraphicFramePr>
        <p:xfrm>
          <a:off x="786294" y="4273540"/>
          <a:ext cx="4010993" cy="9144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850889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2160104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Valorizar o profissional da educação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206, V e VII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3º, VII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0BF3855C-0FC7-4597-80A4-A2D29AAFA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5048"/>
              </p:ext>
            </p:extLst>
          </p:nvPr>
        </p:nvGraphicFramePr>
        <p:xfrm>
          <a:off x="5073372" y="3041259"/>
          <a:ext cx="6827080" cy="9144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71335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1755745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Prover aos alunos da sua rede de ensino: (i) material didático-escolar; (</a:t>
                      </a:r>
                      <a:r>
                        <a:rPr lang="pt-BR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</a:t>
                      </a:r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transporte; (</a:t>
                      </a:r>
                      <a:r>
                        <a:rPr lang="pt-BR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</a:t>
                      </a:r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alimentação; e (</a:t>
                      </a:r>
                      <a:r>
                        <a:rPr lang="pt-BR" sz="18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iv</a:t>
                      </a:r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assistência à saúde.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208, 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VII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CF. Art. 212, § 4º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11, VI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EA098AE5-B296-4A6D-ACFD-F0CB40B1D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559298"/>
              </p:ext>
            </p:extLst>
          </p:nvPr>
        </p:nvGraphicFramePr>
        <p:xfrm>
          <a:off x="5073372" y="4471660"/>
          <a:ext cx="6827080" cy="5181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64541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1762539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Expandir a rede de ensino em tempo integral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34, 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§ 2º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87, § 8º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F674D574-F580-4D9F-98BB-816581A9AEAD}"/>
              </a:ext>
            </a:extLst>
          </p:cNvPr>
          <p:cNvSpPr txBox="1"/>
          <p:nvPr/>
        </p:nvSpPr>
        <p:spPr>
          <a:xfrm>
            <a:off x="5617816" y="657049"/>
            <a:ext cx="5738191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Garantia de acesso à escola a todas as crianças e adolescentes dos 4 aos 17 anos de idade (CF. Art. 208, I e LDB. Art. 4º, I e X). 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CD73F7B3-3009-4475-A31C-0F8B77578D23}"/>
              </a:ext>
            </a:extLst>
          </p:cNvPr>
          <p:cNvSpPr/>
          <p:nvPr/>
        </p:nvSpPr>
        <p:spPr>
          <a:xfrm>
            <a:off x="4227443" y="5416539"/>
            <a:ext cx="2385391" cy="135202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EDUCAÇÃO INFANTIL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063E2D0F-0F1E-4FD9-96DB-574A5919FE0E}"/>
              </a:ext>
            </a:extLst>
          </p:cNvPr>
          <p:cNvSpPr/>
          <p:nvPr/>
        </p:nvSpPr>
        <p:spPr>
          <a:xfrm>
            <a:off x="7294215" y="5416539"/>
            <a:ext cx="2385391" cy="135202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ENSINO FUNDAMENTAL</a:t>
            </a:r>
          </a:p>
        </p:txBody>
      </p:sp>
    </p:spTree>
    <p:extLst>
      <p:ext uri="{BB962C8B-B14F-4D97-AF65-F5344CB8AC3E}">
        <p14:creationId xmlns:p14="http://schemas.microsoft.com/office/powerpoint/2010/main" val="351687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61FB041-670F-4DB7-A666-AECDEB92C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562928"/>
              </p:ext>
            </p:extLst>
          </p:nvPr>
        </p:nvGraphicFramePr>
        <p:xfrm>
          <a:off x="1621237" y="1838379"/>
          <a:ext cx="7202502" cy="11887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753446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2449056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Ofertar e garantir acesso à educação especial àqueles que precisam dela, preferencialmente com atendimento educacional especializado no ensino regular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208, 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§ 3º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5º,</a:t>
                      </a:r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§ 1º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12, VII e VIII</a:t>
                      </a:r>
                    </a:p>
                    <a:p>
                      <a:r>
                        <a:rPr lang="pt-BR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LDB. Art. 31, IV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9BC8A337-AC65-4402-9773-55928A39EBB9}"/>
              </a:ext>
            </a:extLst>
          </p:cNvPr>
          <p:cNvSpPr txBox="1"/>
          <p:nvPr/>
        </p:nvSpPr>
        <p:spPr>
          <a:xfrm>
            <a:off x="689113" y="918659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EDUCAÇÃO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57CF843-E20D-468D-85FC-C120941D6BAC}"/>
              </a:ext>
            </a:extLst>
          </p:cNvPr>
          <p:cNvSpPr txBox="1"/>
          <p:nvPr/>
        </p:nvSpPr>
        <p:spPr>
          <a:xfrm>
            <a:off x="5617816" y="657049"/>
            <a:ext cx="5738191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Garantia de acesso à escola a todas as crianças e adolescentes dos 4 aos 17 anos de idade (CF. Art. 208, I e LDB. Art. 4º, I e X). </a:t>
            </a:r>
          </a:p>
        </p:txBody>
      </p:sp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552EC3B6-48BF-49E7-9392-FC6954994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901065"/>
              </p:ext>
            </p:extLst>
          </p:nvPr>
        </p:nvGraphicFramePr>
        <p:xfrm>
          <a:off x="1621237" y="3285099"/>
          <a:ext cx="7202502" cy="9144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753446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2449056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Ofertar e garantir acesso à educação de jovens e adultos àqueles que não tiveram acesso à escola na idade adequada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208, IV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A319CA2A-DFF7-4820-B7C6-E84D8C5B99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029338"/>
              </p:ext>
            </p:extLst>
          </p:nvPr>
        </p:nvGraphicFramePr>
        <p:xfrm>
          <a:off x="1621236" y="4457499"/>
          <a:ext cx="7202502" cy="7315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753446">
                  <a:extLst>
                    <a:ext uri="{9D8B030D-6E8A-4147-A177-3AD203B41FA5}">
                      <a16:colId xmlns:a16="http://schemas.microsoft.com/office/drawing/2014/main" val="2481932631"/>
                    </a:ext>
                  </a:extLst>
                </a:gridCol>
                <a:gridCol w="2449056">
                  <a:extLst>
                    <a:ext uri="{9D8B030D-6E8A-4147-A177-3AD203B41FA5}">
                      <a16:colId xmlns:a16="http://schemas.microsoft.com/office/drawing/2014/main" val="147316713"/>
                    </a:ext>
                  </a:extLst>
                </a:gridCol>
              </a:tblGrid>
              <a:tr h="295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Organizar o Sistema Municipal de Educação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CF. Art. 211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11, III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LDB. Art.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49140"/>
                  </a:ext>
                </a:extLst>
              </a:tr>
            </a:tbl>
          </a:graphicData>
        </a:graphic>
      </p:graphicFrame>
      <p:sp>
        <p:nvSpPr>
          <p:cNvPr id="3" name="Elipse 2">
            <a:extLst>
              <a:ext uri="{FF2B5EF4-FFF2-40B4-BE49-F238E27FC236}">
                <a16:creationId xmlns:a16="http://schemas.microsoft.com/office/drawing/2014/main" id="{5583FB8B-23F5-48A4-8B27-CB31BCB331E9}"/>
              </a:ext>
            </a:extLst>
          </p:cNvPr>
          <p:cNvSpPr/>
          <p:nvPr/>
        </p:nvSpPr>
        <p:spPr>
          <a:xfrm>
            <a:off x="9488556" y="2014330"/>
            <a:ext cx="2385391" cy="13914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EDUCAÇÃO INFANTIL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8336C2AA-77CF-4928-8809-2C09FB8CF92E}"/>
              </a:ext>
            </a:extLst>
          </p:cNvPr>
          <p:cNvSpPr/>
          <p:nvPr/>
        </p:nvSpPr>
        <p:spPr>
          <a:xfrm>
            <a:off x="9488556" y="3839760"/>
            <a:ext cx="2385391" cy="13914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ENSINO FUNDAMENTAL</a:t>
            </a:r>
          </a:p>
        </p:txBody>
      </p:sp>
    </p:spTree>
    <p:extLst>
      <p:ext uri="{BB962C8B-B14F-4D97-AF65-F5344CB8AC3E}">
        <p14:creationId xmlns:p14="http://schemas.microsoft.com/office/powerpoint/2010/main" val="131859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9BC8A337-AC65-4402-9773-55928A39EBB9}"/>
              </a:ext>
            </a:extLst>
          </p:cNvPr>
          <p:cNvSpPr txBox="1"/>
          <p:nvPr/>
        </p:nvSpPr>
        <p:spPr>
          <a:xfrm>
            <a:off x="3697357" y="825894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SAÚDE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13AFFEE3-BF45-4637-A9BF-7E04C1068860}"/>
              </a:ext>
            </a:extLst>
          </p:cNvPr>
          <p:cNvSpPr/>
          <p:nvPr/>
        </p:nvSpPr>
        <p:spPr>
          <a:xfrm>
            <a:off x="828259" y="1832400"/>
            <a:ext cx="2385391" cy="13914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ATENÇÃO BÁSICA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C2AF13E8-A676-4FA6-9D8E-B25BBBAFCCB4}"/>
              </a:ext>
            </a:extLst>
          </p:cNvPr>
          <p:cNvSpPr/>
          <p:nvPr/>
        </p:nvSpPr>
        <p:spPr>
          <a:xfrm>
            <a:off x="662608" y="4247051"/>
            <a:ext cx="2716695" cy="13914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VIGILÂNCIA EPIDEMIOLÓGICA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350A1ECC-0D41-4417-94B7-228993EF74C6}"/>
              </a:ext>
            </a:extLst>
          </p:cNvPr>
          <p:cNvSpPr/>
          <p:nvPr/>
        </p:nvSpPr>
        <p:spPr>
          <a:xfrm>
            <a:off x="5075582" y="4247051"/>
            <a:ext cx="2385391" cy="13914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VIGILÂNCIA SANITÁRIA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9457AC7F-05BF-43D3-A4D4-F48180082BB5}"/>
              </a:ext>
            </a:extLst>
          </p:cNvPr>
          <p:cNvSpPr/>
          <p:nvPr/>
        </p:nvSpPr>
        <p:spPr>
          <a:xfrm>
            <a:off x="9157252" y="4247052"/>
            <a:ext cx="2385391" cy="13914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SAÚDE DO TRABALHADOR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666211-9D9F-4A00-BF5F-A6AE490CC909}"/>
              </a:ext>
            </a:extLst>
          </p:cNvPr>
          <p:cNvSpPr txBox="1"/>
          <p:nvPr/>
        </p:nvSpPr>
        <p:spPr>
          <a:xfrm>
            <a:off x="3966816" y="1890739"/>
            <a:ext cx="2054087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GARANTIA DO ACESSO UNIVERSAL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40A7F53-8EEA-492B-B8FE-294F5495CD6F}"/>
              </a:ext>
            </a:extLst>
          </p:cNvPr>
          <p:cNvSpPr txBox="1"/>
          <p:nvPr/>
        </p:nvSpPr>
        <p:spPr>
          <a:xfrm>
            <a:off x="6774069" y="2158808"/>
            <a:ext cx="225949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RESOLUTIVIDADE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C9E75C5-35ED-4BB2-B888-1721E205660A}"/>
              </a:ext>
            </a:extLst>
          </p:cNvPr>
          <p:cNvSpPr txBox="1"/>
          <p:nvPr/>
        </p:nvSpPr>
        <p:spPr>
          <a:xfrm>
            <a:off x="9786732" y="1890739"/>
            <a:ext cx="2054087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COORDENAÇÃO DO</a:t>
            </a:r>
          </a:p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CUIDADO</a:t>
            </a:r>
          </a:p>
        </p:txBody>
      </p:sp>
    </p:spTree>
    <p:extLst>
      <p:ext uri="{BB962C8B-B14F-4D97-AF65-F5344CB8AC3E}">
        <p14:creationId xmlns:p14="http://schemas.microsoft.com/office/powerpoint/2010/main" val="428372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1" grpId="0" animBg="1"/>
      <p:bldP spid="12" grpId="0" animBg="1"/>
      <p:bldP spid="13" grpId="0" animBg="1"/>
      <p:bldP spid="4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9BC8A337-AC65-4402-9773-55928A39EBB9}"/>
              </a:ext>
            </a:extLst>
          </p:cNvPr>
          <p:cNvSpPr txBox="1"/>
          <p:nvPr/>
        </p:nvSpPr>
        <p:spPr>
          <a:xfrm>
            <a:off x="3697357" y="825894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MEIO AMBIENTE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D60D26A-7A12-45CA-9198-D6589AB7BF20}"/>
              </a:ext>
            </a:extLst>
          </p:cNvPr>
          <p:cNvSpPr txBox="1"/>
          <p:nvPr/>
        </p:nvSpPr>
        <p:spPr>
          <a:xfrm>
            <a:off x="3697356" y="1541052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DEFESA CIVIL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CBC5D26-8D12-444B-9615-5147071EF7E1}"/>
              </a:ext>
            </a:extLst>
          </p:cNvPr>
          <p:cNvSpPr txBox="1"/>
          <p:nvPr/>
        </p:nvSpPr>
        <p:spPr>
          <a:xfrm>
            <a:off x="3697355" y="2256210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GOVERNANÇA EM T.I.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E92CFA4-B0C7-4FCF-8C03-DCD8468DA034}"/>
              </a:ext>
            </a:extLst>
          </p:cNvPr>
          <p:cNvSpPr txBox="1"/>
          <p:nvPr/>
        </p:nvSpPr>
        <p:spPr>
          <a:xfrm>
            <a:off x="3697354" y="2971368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PLANEJAMENTO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61C87B2-2EE7-46F9-AFE8-044D382E6D64}"/>
              </a:ext>
            </a:extLst>
          </p:cNvPr>
          <p:cNvSpPr txBox="1"/>
          <p:nvPr/>
        </p:nvSpPr>
        <p:spPr>
          <a:xfrm>
            <a:off x="3697353" y="3686526"/>
            <a:ext cx="464709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GESTÃO FISCAL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2F464E2-921B-49A8-8642-E0D041623A38}"/>
              </a:ext>
            </a:extLst>
          </p:cNvPr>
          <p:cNvSpPr txBox="1"/>
          <p:nvPr/>
        </p:nvSpPr>
        <p:spPr>
          <a:xfrm>
            <a:off x="3697353" y="4401684"/>
            <a:ext cx="4647093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ASSISTÊNCIA SOCIAL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C2988B08-86F3-44DB-BA46-316B211E47D4}"/>
              </a:ext>
            </a:extLst>
          </p:cNvPr>
          <p:cNvSpPr txBox="1"/>
          <p:nvPr/>
        </p:nvSpPr>
        <p:spPr>
          <a:xfrm>
            <a:off x="3697352" y="5116842"/>
            <a:ext cx="4647093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DESENVOLVIMENTO SOCIOECONÔMICO</a:t>
            </a:r>
          </a:p>
        </p:txBody>
      </p:sp>
    </p:spTree>
    <p:extLst>
      <p:ext uri="{BB962C8B-B14F-4D97-AF65-F5344CB8AC3E}">
        <p14:creationId xmlns:p14="http://schemas.microsoft.com/office/powerpoint/2010/main" val="413844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418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Nelson Nei Granato Neto</dc:creator>
  <cp:lastModifiedBy>Nelson Nei Granato Neto</cp:lastModifiedBy>
  <cp:revision>41</cp:revision>
  <cp:lastPrinted>2018-07-01T23:30:52Z</cp:lastPrinted>
  <dcterms:created xsi:type="dcterms:W3CDTF">2018-03-15T17:13:51Z</dcterms:created>
  <dcterms:modified xsi:type="dcterms:W3CDTF">2018-07-01T23:31:03Z</dcterms:modified>
</cp:coreProperties>
</file>