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6" r:id="rId4"/>
    <p:sldId id="267" r:id="rId5"/>
    <p:sldId id="269" r:id="rId6"/>
    <p:sldId id="27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F471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1012D-D0A9-418D-BCB3-4EE0F960B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B4A398-2FA3-445A-A3A5-AD4F1023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510599-407F-4353-AAA1-926108A0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F741D6-E169-41D9-99AC-F4AD103A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115968-6863-45F4-8FB2-21543D2D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38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71CEB-0903-43A5-A1DD-5915CB4A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6372C8-FF9B-4443-933C-E1897E727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D26C18-D75E-4CF2-9569-D4432078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A6777B-F934-4E65-9B8F-782E2A32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4E2F2B-CF8C-45D3-A7FC-852669F1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61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CB90FA-B3F3-4EA5-AE5A-6CD47FF35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474E7A-02EF-4482-BFBB-8DA1ADF2F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36EDCC-3522-48C4-BAF8-C76C6E90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DD356A-904E-4E47-8262-875AD630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8CD3E8-85BB-4757-8EA5-68EE4C03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98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32467C-B172-40DB-B7A8-196ACBEE702A}"/>
              </a:ext>
            </a:extLst>
          </p:cNvPr>
          <p:cNvCxnSpPr/>
          <p:nvPr userDrawn="1"/>
        </p:nvCxnSpPr>
        <p:spPr>
          <a:xfrm>
            <a:off x="0" y="548680"/>
            <a:ext cx="1219200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A38C821C-1509-4FE8-BFD7-6285B83A22AB}"/>
              </a:ext>
            </a:extLst>
          </p:cNvPr>
          <p:cNvSpPr txBox="1"/>
          <p:nvPr userDrawn="1"/>
        </p:nvSpPr>
        <p:spPr>
          <a:xfrm>
            <a:off x="147236" y="179349"/>
            <a:ext cx="3264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Plano de Ação IRB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57A428D-FA73-4FA4-86FA-608297B35628}"/>
              </a:ext>
            </a:extLst>
          </p:cNvPr>
          <p:cNvSpPr txBox="1"/>
          <p:nvPr userDrawn="1"/>
        </p:nvSpPr>
        <p:spPr>
          <a:xfrm>
            <a:off x="10416480" y="6412560"/>
            <a:ext cx="3264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2018 │ 2019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3A9A6E1-AD9C-45E2-B9EE-15A449D7D6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6165304"/>
            <a:ext cx="2447595" cy="5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6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262CF-A3D2-4915-92D0-6EFD3722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DF298D-7EEC-4DFE-8E68-BF43871D0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6CE287-7BD3-4D31-8E07-19F6399D5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AC7E3B-9995-4A76-9559-B8CA6559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DC866F-AECE-4DF7-8FED-C12225BA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85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39A0E-D889-4453-9021-8B1D6DAE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3FFEA9-1B36-45FE-9A93-6F3424611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043540-6F8F-4B81-ADDE-25BA866DC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30DBC1-5D0E-41C9-88C2-4B6C61C2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FFAD2C-3F64-46B6-B8DB-894D485A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68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979A-F571-4038-AD6C-8135A6FE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1DB2F4-8B1D-4BAA-A451-B4245A887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89E700-DC7C-43A6-A6FE-757A4C3CD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EBC0C2-7842-49B5-9F26-72B9E4AC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DB9225-FECC-4E44-9BCB-9652258D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89856C-3503-40B6-8379-44D54564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55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7A3CE-0CAD-44A8-8B62-66C45252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9DF69F-2940-4BF7-B714-DDB5F15D7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28FE7E-1C16-4D87-97D8-9451FB7E0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4D95977-5C41-4CC6-9C2F-C9302A662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8AD1267-606C-4EF6-9AA2-E63861C9D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36AD96-C885-44DF-BB55-66D14D84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50C911-2C26-423E-B523-8EA1FF57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A901C54-E155-4E46-ADA3-568D6E59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02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6BAD0-F69F-47EF-9E96-7A070750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BBFA2D-0986-4234-A106-4481D97FD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D18B84-3A12-4EDD-9BBA-7A697E68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6199F28-5D83-4287-9A5E-30FC7B6D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71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21850E-A264-471F-9129-7D4FC12F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34511B8-92F0-409E-91D5-B0840AA4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7FE7B4-05E9-4A89-AEF7-ADE643AD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65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6381D-F14A-454A-8429-D0B8A1E5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E2E34E-8068-4B2C-B157-3A1566E48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606A69-2282-453D-95B7-26E6895F7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DA44FA-744A-4B01-AD6F-E2FAFDE1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F42B0F-02CA-4826-870C-0D27ACBD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55E405-6AD6-4C78-ACF8-96AFBDD7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02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11EC4-8BF3-4C19-A459-FD16F899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EB3D040-188F-4A40-AEF3-D0E6726A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ABF3FE-CABE-46EC-83A9-AE85ED11E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ABC9F6-5D6E-4074-9030-77B8AC95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0A756E-49A5-4530-8C38-B07BD363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EAD595-B265-4392-AD3A-0CF48C47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73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F64EE18-9420-403F-926F-CF923C89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7157FD-BECC-4913-8839-F0D56BB48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F87E31-969C-4FCA-AE9C-D0F3F721B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4A4E9-344E-4BBE-837A-2BC113EB9C56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60D9D1-AAAF-419E-A055-9C395F4CF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EEA7F9-66B1-4688-BFBD-EA9DA3A01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07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8EC341-9024-45B9-8C2C-CA194B127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1" y="201871"/>
            <a:ext cx="1377815" cy="28653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32D5B92-EB0E-4147-8219-33FF96BDD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1653117"/>
            <a:ext cx="6057900" cy="285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162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62"/>
    </mc:Choice>
    <mc:Fallback>
      <p:transition spd="slow" advTm="4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8EC341-9024-45B9-8C2C-CA194B127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1" y="201871"/>
            <a:ext cx="1377815" cy="28653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6D10BDF-882A-4E95-8804-23CD26715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046" y="201871"/>
            <a:ext cx="3925907" cy="603569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795D6EF-B7A9-4AE7-B550-95ABAB8B227D}"/>
              </a:ext>
            </a:extLst>
          </p:cNvPr>
          <p:cNvSpPr txBox="1"/>
          <p:nvPr/>
        </p:nvSpPr>
        <p:spPr>
          <a:xfrm>
            <a:off x="150115" y="1455389"/>
            <a:ext cx="3764555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NÍVEL 1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PRESSUPOSTOS DA FISCALIZAÇÃO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ESTRUTURA E REQUISITOS MÍNIMOS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988ACD-3B59-4388-819C-F5E8AD2D95A6}"/>
              </a:ext>
            </a:extLst>
          </p:cNvPr>
          <p:cNvSpPr txBox="1"/>
          <p:nvPr/>
        </p:nvSpPr>
        <p:spPr>
          <a:xfrm>
            <a:off x="8277329" y="3225027"/>
            <a:ext cx="376455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NÍVEL 2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TEORIA DA FISCALIZAÇAO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DIRETRIZES GERAIS PARA OS TRÊS TIPOS DE AUDITORIA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AE270AD-427C-4B04-ACA4-583D99AA93FA}"/>
              </a:ext>
            </a:extLst>
          </p:cNvPr>
          <p:cNvSpPr txBox="1"/>
          <p:nvPr/>
        </p:nvSpPr>
        <p:spPr>
          <a:xfrm>
            <a:off x="150115" y="4663948"/>
            <a:ext cx="3764555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NÍVEL 3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MANUAL DA FISCALIZAÇAO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DIRETRIZES OPERACIONAIS PARA OS TRÊS TIPOS DE AUDITORIA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32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64"/>
    </mc:Choice>
    <mc:Fallback>
      <p:transition spd="slow" advTm="13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8EC341-9024-45B9-8C2C-CA194B127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1" y="201871"/>
            <a:ext cx="1377815" cy="28653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FE2C2D0-599A-4A31-BDFE-2CF0E3D81073}"/>
              </a:ext>
            </a:extLst>
          </p:cNvPr>
          <p:cNvSpPr txBox="1"/>
          <p:nvPr/>
        </p:nvSpPr>
        <p:spPr>
          <a:xfrm>
            <a:off x="1027193" y="951536"/>
            <a:ext cx="21732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OBJETIVO DA AUDITORIA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F3B996-8038-4F5A-84E4-7DB5F533A548}"/>
              </a:ext>
            </a:extLst>
          </p:cNvPr>
          <p:cNvSpPr txBox="1"/>
          <p:nvPr/>
        </p:nvSpPr>
        <p:spPr>
          <a:xfrm>
            <a:off x="1027193" y="1985328"/>
            <a:ext cx="217320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ELEMENTOS DA AUDITORIA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DF8D40-BE81-4923-A7C7-FAA8E546A054}"/>
              </a:ext>
            </a:extLst>
          </p:cNvPr>
          <p:cNvSpPr txBox="1"/>
          <p:nvPr/>
        </p:nvSpPr>
        <p:spPr>
          <a:xfrm>
            <a:off x="1027193" y="3114193"/>
            <a:ext cx="217320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714D363-A4EB-49C5-96FC-FBECD35A8108}"/>
              </a:ext>
            </a:extLst>
          </p:cNvPr>
          <p:cNvSpPr txBox="1"/>
          <p:nvPr/>
        </p:nvSpPr>
        <p:spPr>
          <a:xfrm>
            <a:off x="1027193" y="4066777"/>
            <a:ext cx="2173208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EXECUÇÃO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D7E9A16-C373-42FE-8591-AC07244D833D}"/>
              </a:ext>
            </a:extLst>
          </p:cNvPr>
          <p:cNvSpPr txBox="1"/>
          <p:nvPr/>
        </p:nvSpPr>
        <p:spPr>
          <a:xfrm>
            <a:off x="1008945" y="5099750"/>
            <a:ext cx="2173208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RELATÓRIO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088F5E3-A1F7-41F9-AE25-06200E3614FF}"/>
              </a:ext>
            </a:extLst>
          </p:cNvPr>
          <p:cNvSpPr txBox="1"/>
          <p:nvPr/>
        </p:nvSpPr>
        <p:spPr>
          <a:xfrm>
            <a:off x="3671483" y="951536"/>
            <a:ext cx="172140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Avaliar se um dado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objeto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1F44503-E595-462F-8A35-F6EA7046F399}"/>
              </a:ext>
            </a:extLst>
          </p:cNvPr>
          <p:cNvSpPr txBox="1"/>
          <p:nvPr/>
        </p:nvSpPr>
        <p:spPr>
          <a:xfrm>
            <a:off x="6011454" y="951536"/>
            <a:ext cx="21732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...está em conformidade com o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critério.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127BDF1-0AC1-4FAC-B1E4-B6A52B504A6F}"/>
              </a:ext>
            </a:extLst>
          </p:cNvPr>
          <p:cNvSpPr txBox="1"/>
          <p:nvPr/>
        </p:nvSpPr>
        <p:spPr>
          <a:xfrm>
            <a:off x="9172816" y="951536"/>
            <a:ext cx="261174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Identificar os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agentes responsáveis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pelos desvios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BCD40CF-C53E-4C1F-8B91-5366E0499008}"/>
              </a:ext>
            </a:extLst>
          </p:cNvPr>
          <p:cNvSpPr txBox="1"/>
          <p:nvPr/>
        </p:nvSpPr>
        <p:spPr>
          <a:xfrm>
            <a:off x="3671483" y="1982662"/>
            <a:ext cx="125569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Definir</a:t>
            </a:r>
          </a:p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objeto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281C39A-CBDE-4CD2-A20B-45308E04DD99}"/>
              </a:ext>
            </a:extLst>
          </p:cNvPr>
          <p:cNvSpPr txBox="1"/>
          <p:nvPr/>
        </p:nvSpPr>
        <p:spPr>
          <a:xfrm>
            <a:off x="6096000" y="1986948"/>
            <a:ext cx="125569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Definir</a:t>
            </a:r>
          </a:p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critérios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325945E-3324-44B5-AFA8-4B3A3589B181}"/>
              </a:ext>
            </a:extLst>
          </p:cNvPr>
          <p:cNvSpPr txBox="1"/>
          <p:nvPr/>
        </p:nvSpPr>
        <p:spPr>
          <a:xfrm>
            <a:off x="8033658" y="1985328"/>
            <a:ext cx="375090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Identificar as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três partes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auditor, parte responsável e usuário previsto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12E7466E-3D72-43C7-8D83-43B5A132EED1}"/>
              </a:ext>
            </a:extLst>
          </p:cNvPr>
          <p:cNvSpPr/>
          <p:nvPr/>
        </p:nvSpPr>
        <p:spPr>
          <a:xfrm>
            <a:off x="1941181" y="1468432"/>
            <a:ext cx="345232" cy="52322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43F94F74-B923-48D7-B482-426C2E4B09F6}"/>
              </a:ext>
            </a:extLst>
          </p:cNvPr>
          <p:cNvSpPr/>
          <p:nvPr/>
        </p:nvSpPr>
        <p:spPr>
          <a:xfrm>
            <a:off x="1941181" y="2508547"/>
            <a:ext cx="345232" cy="605645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id="{C8C2F8A6-D8CE-4F44-AD28-8DF183959F15}"/>
              </a:ext>
            </a:extLst>
          </p:cNvPr>
          <p:cNvSpPr/>
          <p:nvPr/>
        </p:nvSpPr>
        <p:spPr>
          <a:xfrm>
            <a:off x="1922933" y="3436031"/>
            <a:ext cx="345232" cy="6299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16EB3325-ABFD-4219-849B-E6B9B4A4E9AC}"/>
              </a:ext>
            </a:extLst>
          </p:cNvPr>
          <p:cNvSpPr/>
          <p:nvPr/>
        </p:nvSpPr>
        <p:spPr>
          <a:xfrm>
            <a:off x="1922933" y="4374554"/>
            <a:ext cx="345232" cy="72123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E984FA1-4E5E-448E-A3C8-7CC04BF7D5BF}"/>
              </a:ext>
            </a:extLst>
          </p:cNvPr>
          <p:cNvSpPr txBox="1"/>
          <p:nvPr/>
        </p:nvSpPr>
        <p:spPr>
          <a:xfrm>
            <a:off x="3671483" y="3002186"/>
            <a:ext cx="309072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Definir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escopo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(objeto, critérios e extensão e limites da auditoria)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4A2CC7F-B9E6-49A7-9AFE-424829FFE067}"/>
              </a:ext>
            </a:extLst>
          </p:cNvPr>
          <p:cNvSpPr txBox="1"/>
          <p:nvPr/>
        </p:nvSpPr>
        <p:spPr>
          <a:xfrm>
            <a:off x="7042772" y="3006472"/>
            <a:ext cx="20325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Entender a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entidade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e seus controles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E7EE825-8C8A-4BC2-9275-2F0818A246A1}"/>
              </a:ext>
            </a:extLst>
          </p:cNvPr>
          <p:cNvSpPr txBox="1"/>
          <p:nvPr/>
        </p:nvSpPr>
        <p:spPr>
          <a:xfrm>
            <a:off x="9290172" y="3006472"/>
            <a:ext cx="11065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Avaliar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riscos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3E0269A-F6F7-493C-ABD5-17DC7FFE9F71}"/>
              </a:ext>
            </a:extLst>
          </p:cNvPr>
          <p:cNvSpPr txBox="1"/>
          <p:nvPr/>
        </p:nvSpPr>
        <p:spPr>
          <a:xfrm>
            <a:off x="10611556" y="3006472"/>
            <a:ext cx="11065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Plano de Auditoria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4BE1E14-F32F-42C3-AECD-A4DFF2E5F7FC}"/>
              </a:ext>
            </a:extLst>
          </p:cNvPr>
          <p:cNvSpPr txBox="1"/>
          <p:nvPr/>
        </p:nvSpPr>
        <p:spPr>
          <a:xfrm>
            <a:off x="3674754" y="3961930"/>
            <a:ext cx="1591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Coletar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evidências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e...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98FCB4E-3E96-474C-A49F-86E32129B8BA}"/>
              </a:ext>
            </a:extLst>
          </p:cNvPr>
          <p:cNvSpPr txBox="1"/>
          <p:nvPr/>
        </p:nvSpPr>
        <p:spPr>
          <a:xfrm>
            <a:off x="6053782" y="3959056"/>
            <a:ext cx="259583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...avaliar se elas são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suficientes e apropriadas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6865127-55DD-4B7C-B0AB-55CB7F333441}"/>
              </a:ext>
            </a:extLst>
          </p:cNvPr>
          <p:cNvSpPr txBox="1"/>
          <p:nvPr/>
        </p:nvSpPr>
        <p:spPr>
          <a:xfrm>
            <a:off x="3680264" y="4992029"/>
            <a:ext cx="152607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Emitir uma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opinião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e...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9DCE6FC-6C29-4BD1-B5D1-69B939330D7B}"/>
              </a:ext>
            </a:extLst>
          </p:cNvPr>
          <p:cNvSpPr txBox="1"/>
          <p:nvPr/>
        </p:nvSpPr>
        <p:spPr>
          <a:xfrm>
            <a:off x="6702910" y="4992029"/>
            <a:ext cx="1946703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...encaminhar para os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usuários previstos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1EC6EDBE-62A0-4904-BC15-05BB14F0346E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5392888" y="1213146"/>
            <a:ext cx="618566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plosão: 8 Pontos 31">
            <a:extLst>
              <a:ext uri="{FF2B5EF4-FFF2-40B4-BE49-F238E27FC236}">
                <a16:creationId xmlns:a16="http://schemas.microsoft.com/office/drawing/2014/main" id="{4344412F-5DAA-44F1-A1B4-6AD942AFD762}"/>
              </a:ext>
            </a:extLst>
          </p:cNvPr>
          <p:cNvSpPr/>
          <p:nvPr/>
        </p:nvSpPr>
        <p:spPr>
          <a:xfrm>
            <a:off x="9355859" y="3991359"/>
            <a:ext cx="2512679" cy="227881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POR QUE É DIFÍCIL APLICAR?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AF148F9B-971E-4AC6-A596-C703708F31DB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8184662" y="1213146"/>
            <a:ext cx="988154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62B46B64-6487-40E8-BF54-8EF7F9D39439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4927181" y="2244272"/>
            <a:ext cx="1168819" cy="428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0B74F9FC-ED2F-46A2-8A7B-C5D40EBA5389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7351698" y="2246938"/>
            <a:ext cx="681960" cy="162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0D95CED7-5DBF-43D5-A790-23D09BACABC7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>
            <a:off x="6762203" y="3263796"/>
            <a:ext cx="280569" cy="428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CACF0D14-80F6-4995-A47C-797EEB0A6BBF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9075290" y="3268082"/>
            <a:ext cx="214882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CA647F70-DE2B-486C-B817-683986B4868A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10396673" y="3268082"/>
            <a:ext cx="214883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6A44BA22-C746-4BC1-A068-A86445C4617A}"/>
              </a:ext>
            </a:extLst>
          </p:cNvPr>
          <p:cNvCxnSpPr>
            <a:stCxn id="26" idx="3"/>
            <a:endCxn id="27" idx="1"/>
          </p:cNvCxnSpPr>
          <p:nvPr/>
        </p:nvCxnSpPr>
        <p:spPr>
          <a:xfrm flipV="1">
            <a:off x="5266354" y="4220666"/>
            <a:ext cx="787428" cy="287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3660B0D8-A008-4E22-AEC5-993D9EE74BB7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5206343" y="5253639"/>
            <a:ext cx="1496567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2091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87"/>
    </mc:Choice>
    <mc:Fallback>
      <p:transition spd="slow" advTm="60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8EC341-9024-45B9-8C2C-CA194B127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1" y="201871"/>
            <a:ext cx="1377815" cy="28653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83FFAD4-6A48-4C7F-9622-DF5E9033C1A9}"/>
              </a:ext>
            </a:extLst>
          </p:cNvPr>
          <p:cNvSpPr txBox="1"/>
          <p:nvPr/>
        </p:nvSpPr>
        <p:spPr>
          <a:xfrm>
            <a:off x="2980353" y="1757163"/>
            <a:ext cx="158776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1º FÓRUM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604844A-1F2E-428D-803E-F7E739D22BFE}"/>
              </a:ext>
            </a:extLst>
          </p:cNvPr>
          <p:cNvSpPr txBox="1"/>
          <p:nvPr/>
        </p:nvSpPr>
        <p:spPr>
          <a:xfrm>
            <a:off x="243420" y="2840803"/>
            <a:ext cx="170667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MESA DE </a:t>
            </a:r>
          </a:p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ED18146-8C27-4C31-9F2A-CE270F5249C3}"/>
              </a:ext>
            </a:extLst>
          </p:cNvPr>
          <p:cNvSpPr txBox="1"/>
          <p:nvPr/>
        </p:nvSpPr>
        <p:spPr>
          <a:xfrm>
            <a:off x="243419" y="3502984"/>
            <a:ext cx="108152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ESTUDOS DE CASO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9AC687F-F9C2-4E04-8F8C-E23A8000A45E}"/>
              </a:ext>
            </a:extLst>
          </p:cNvPr>
          <p:cNvSpPr txBox="1"/>
          <p:nvPr/>
        </p:nvSpPr>
        <p:spPr>
          <a:xfrm>
            <a:off x="243419" y="4165165"/>
            <a:ext cx="1081529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MINI</a:t>
            </a:r>
          </a:p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49ED3C6-12A4-4777-BA06-DD6B6A9DB1F3}"/>
              </a:ext>
            </a:extLst>
          </p:cNvPr>
          <p:cNvSpPr txBox="1"/>
          <p:nvPr/>
        </p:nvSpPr>
        <p:spPr>
          <a:xfrm>
            <a:off x="243419" y="1516441"/>
            <a:ext cx="2295331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FÓRUM NACIONAL DE AUDITORIA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A6A159E-3464-4ABB-8A07-8E04A0907710}"/>
              </a:ext>
            </a:extLst>
          </p:cNvPr>
          <p:cNvSpPr txBox="1"/>
          <p:nvPr/>
        </p:nvSpPr>
        <p:spPr>
          <a:xfrm>
            <a:off x="243420" y="2178622"/>
            <a:ext cx="170667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PALESTRA DE ABERTURA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681D5B0-5E9D-49DD-8424-4DB6EBDD7AB9}"/>
              </a:ext>
            </a:extLst>
          </p:cNvPr>
          <p:cNvCxnSpPr/>
          <p:nvPr/>
        </p:nvCxnSpPr>
        <p:spPr>
          <a:xfrm>
            <a:off x="2715208" y="811763"/>
            <a:ext cx="0" cy="511317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B20F352-B679-49AB-959F-99FEB5038421}"/>
              </a:ext>
            </a:extLst>
          </p:cNvPr>
          <p:cNvSpPr txBox="1"/>
          <p:nvPr/>
        </p:nvSpPr>
        <p:spPr>
          <a:xfrm>
            <a:off x="4740339" y="1757163"/>
            <a:ext cx="158776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2º FÓRUM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55E072-A28B-41F3-815F-555802DC190B}"/>
              </a:ext>
            </a:extLst>
          </p:cNvPr>
          <p:cNvSpPr txBox="1"/>
          <p:nvPr/>
        </p:nvSpPr>
        <p:spPr>
          <a:xfrm>
            <a:off x="6499159" y="1757163"/>
            <a:ext cx="158776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3º FÓRUM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BE35A8A-B324-416F-9A82-B1E639FCB0C6}"/>
              </a:ext>
            </a:extLst>
          </p:cNvPr>
          <p:cNvSpPr txBox="1"/>
          <p:nvPr/>
        </p:nvSpPr>
        <p:spPr>
          <a:xfrm>
            <a:off x="8274892" y="1762751"/>
            <a:ext cx="158776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4º FÓRUM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04CEEB6-E1BA-4F4E-B60A-298C1BB2F089}"/>
              </a:ext>
            </a:extLst>
          </p:cNvPr>
          <p:cNvSpPr txBox="1"/>
          <p:nvPr/>
        </p:nvSpPr>
        <p:spPr>
          <a:xfrm>
            <a:off x="10033712" y="1778051"/>
            <a:ext cx="158776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5º FÓRUM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72F74B8-0078-4759-B5B7-312F5BD0B6B9}"/>
              </a:ext>
            </a:extLst>
          </p:cNvPr>
          <p:cNvSpPr txBox="1"/>
          <p:nvPr/>
        </p:nvSpPr>
        <p:spPr>
          <a:xfrm>
            <a:off x="2981519" y="2218865"/>
            <a:ext cx="15877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Região Nordeste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TCE-BA e TCM-BA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CE297BA-ED67-4B3E-AA13-6FB69548F336}"/>
              </a:ext>
            </a:extLst>
          </p:cNvPr>
          <p:cNvSpPr txBox="1"/>
          <p:nvPr/>
        </p:nvSpPr>
        <p:spPr>
          <a:xfrm>
            <a:off x="4740339" y="2218865"/>
            <a:ext cx="158776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Região Norte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TCE-PA e TCM-PA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D5A4A84-E907-4F20-BD66-AEDF16C17C6E}"/>
              </a:ext>
            </a:extLst>
          </p:cNvPr>
          <p:cNvSpPr txBox="1"/>
          <p:nvPr/>
        </p:nvSpPr>
        <p:spPr>
          <a:xfrm>
            <a:off x="6525209" y="2218865"/>
            <a:ext cx="158776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Região Centro-Oeste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C081C09-74A3-4C26-8F6E-C69F801F3298}"/>
              </a:ext>
            </a:extLst>
          </p:cNvPr>
          <p:cNvSpPr txBox="1"/>
          <p:nvPr/>
        </p:nvSpPr>
        <p:spPr>
          <a:xfrm>
            <a:off x="8284029" y="2218864"/>
            <a:ext cx="158776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Região Sudeste</a:t>
            </a:r>
          </a:p>
          <a:p>
            <a:pPr algn="ctr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CEE8814-F2DD-41E4-B451-406ECE089FC2}"/>
              </a:ext>
            </a:extLst>
          </p:cNvPr>
          <p:cNvSpPr txBox="1"/>
          <p:nvPr/>
        </p:nvSpPr>
        <p:spPr>
          <a:xfrm>
            <a:off x="10042849" y="2216029"/>
            <a:ext cx="15877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Região Sul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TCE-PR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8CB3D22-23EA-4B25-BB62-37C29688AA49}"/>
              </a:ext>
            </a:extLst>
          </p:cNvPr>
          <p:cNvSpPr txBox="1"/>
          <p:nvPr/>
        </p:nvSpPr>
        <p:spPr>
          <a:xfrm>
            <a:off x="2984241" y="2840803"/>
            <a:ext cx="15877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03 e 04 de novembro de 2018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54D91B8-3E67-4AFF-90A2-4BF9A5294661}"/>
              </a:ext>
            </a:extLst>
          </p:cNvPr>
          <p:cNvSpPr txBox="1"/>
          <p:nvPr/>
        </p:nvSpPr>
        <p:spPr>
          <a:xfrm>
            <a:off x="4750837" y="2840802"/>
            <a:ext cx="158776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18 e 19 de 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fevereiro de 2019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7CC9735-9E79-47FD-9209-10ABDEA43482}"/>
              </a:ext>
            </a:extLst>
          </p:cNvPr>
          <p:cNvSpPr txBox="1"/>
          <p:nvPr/>
        </p:nvSpPr>
        <p:spPr>
          <a:xfrm>
            <a:off x="6517433" y="2840801"/>
            <a:ext cx="158776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Abril de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55DBC88-2538-4B38-9815-DCA10603C97F}"/>
              </a:ext>
            </a:extLst>
          </p:cNvPr>
          <p:cNvSpPr txBox="1"/>
          <p:nvPr/>
        </p:nvSpPr>
        <p:spPr>
          <a:xfrm>
            <a:off x="8284029" y="2840800"/>
            <a:ext cx="158776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Junho de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2A5B63E-D33F-420D-946F-99B44B7D3618}"/>
              </a:ext>
            </a:extLst>
          </p:cNvPr>
          <p:cNvSpPr txBox="1"/>
          <p:nvPr/>
        </p:nvSpPr>
        <p:spPr>
          <a:xfrm>
            <a:off x="10050625" y="2840799"/>
            <a:ext cx="15877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Agosto de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D784DCF-DC9B-4191-970A-F9A9B133BC2D}"/>
              </a:ext>
            </a:extLst>
          </p:cNvPr>
          <p:cNvSpPr txBox="1"/>
          <p:nvPr/>
        </p:nvSpPr>
        <p:spPr>
          <a:xfrm>
            <a:off x="2984241" y="3462741"/>
            <a:ext cx="15877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Princípios Gerais de Auditoria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AB52009-2EF2-43F6-B9D1-2C6FEE928C36}"/>
              </a:ext>
            </a:extLst>
          </p:cNvPr>
          <p:cNvSpPr txBox="1"/>
          <p:nvPr/>
        </p:nvSpPr>
        <p:spPr>
          <a:xfrm>
            <a:off x="4750837" y="3462740"/>
            <a:ext cx="158776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Auditoria</a:t>
            </a:r>
          </a:p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Financeira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BB7F1BF-B0B3-4F08-A1C6-0AB03F13F445}"/>
              </a:ext>
            </a:extLst>
          </p:cNvPr>
          <p:cNvSpPr txBox="1"/>
          <p:nvPr/>
        </p:nvSpPr>
        <p:spPr>
          <a:xfrm>
            <a:off x="6525209" y="3457511"/>
            <a:ext cx="158776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Auditoria de Conformidade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2760C70-44DF-424B-B9FF-8258FF84B5CF}"/>
              </a:ext>
            </a:extLst>
          </p:cNvPr>
          <p:cNvSpPr txBox="1"/>
          <p:nvPr/>
        </p:nvSpPr>
        <p:spPr>
          <a:xfrm>
            <a:off x="8284029" y="3457510"/>
            <a:ext cx="158776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Auditoria</a:t>
            </a:r>
          </a:p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Operacional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7E8D4A4-0BA5-4097-AFDF-FE281E36479A}"/>
              </a:ext>
            </a:extLst>
          </p:cNvPr>
          <p:cNvSpPr txBox="1"/>
          <p:nvPr/>
        </p:nvSpPr>
        <p:spPr>
          <a:xfrm>
            <a:off x="10050625" y="3465569"/>
            <a:ext cx="15877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Controle de Qualidade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D899749-84BA-41B8-8B76-D9527BF2469A}"/>
              </a:ext>
            </a:extLst>
          </p:cNvPr>
          <p:cNvSpPr txBox="1"/>
          <p:nvPr/>
        </p:nvSpPr>
        <p:spPr>
          <a:xfrm>
            <a:off x="2980353" y="4078331"/>
            <a:ext cx="15877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Estatística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Básica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1CBB3C85-83E3-4862-8CCE-2D6621FCAF7E}"/>
              </a:ext>
            </a:extLst>
          </p:cNvPr>
          <p:cNvSpPr txBox="1"/>
          <p:nvPr/>
        </p:nvSpPr>
        <p:spPr>
          <a:xfrm>
            <a:off x="6525209" y="4078331"/>
            <a:ext cx="158776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Lei do 1º dígito</a:t>
            </a:r>
          </a:p>
          <a:p>
            <a:pPr algn="ctr"/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Newcomb-Benford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CA38A50-B8B4-45A7-A5CC-F585239CDFF6}"/>
              </a:ext>
            </a:extLst>
          </p:cNvPr>
          <p:cNvSpPr txBox="1"/>
          <p:nvPr/>
        </p:nvSpPr>
        <p:spPr>
          <a:xfrm>
            <a:off x="4740339" y="4078331"/>
            <a:ext cx="158776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Amostragem por unidade monetária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C3A06CC-5CA0-4CF0-A5F6-E75E365B6072}"/>
              </a:ext>
            </a:extLst>
          </p:cNvPr>
          <p:cNvSpPr txBox="1"/>
          <p:nvPr/>
        </p:nvSpPr>
        <p:spPr>
          <a:xfrm>
            <a:off x="8284029" y="4078330"/>
            <a:ext cx="158776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Painel de 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43C5EAE-3E6F-4C17-A91C-440D92B2FE33}"/>
              </a:ext>
            </a:extLst>
          </p:cNvPr>
          <p:cNvSpPr txBox="1"/>
          <p:nvPr/>
        </p:nvSpPr>
        <p:spPr>
          <a:xfrm>
            <a:off x="10050625" y="4078330"/>
            <a:ext cx="15877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Regressão linear simples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33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35"/>
    </mc:Choice>
    <mc:Fallback>
      <p:transition spd="slow" advTm="27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8EC341-9024-45B9-8C2C-CA194B127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1" y="201871"/>
            <a:ext cx="1377815" cy="28653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32D5B92-EB0E-4147-8219-33FF96BDD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280" y="707590"/>
            <a:ext cx="4397440" cy="207426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35E9C22-282F-425D-ABA5-9EA7BEF75BCC}"/>
              </a:ext>
            </a:extLst>
          </p:cNvPr>
          <p:cNvSpPr txBox="1"/>
          <p:nvPr/>
        </p:nvSpPr>
        <p:spPr>
          <a:xfrm>
            <a:off x="587436" y="3601278"/>
            <a:ext cx="503148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1º FÓRUM- REGIÃO NORDESTE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SALVADOR-BA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05 E 06 DE NOVEMBRO DE 2018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5E2FFC-8C26-4813-9340-4D4C79BD858E}"/>
              </a:ext>
            </a:extLst>
          </p:cNvPr>
          <p:cNvSpPr txBox="1"/>
          <p:nvPr/>
        </p:nvSpPr>
        <p:spPr>
          <a:xfrm>
            <a:off x="6573078" y="3601278"/>
            <a:ext cx="503148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2º FÓRUM- REGIÃO NORTE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BELÉM-PA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18 E 19 DE FEVEREIRO DE 2019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F825051-19E7-455E-9DEE-08B91E539D5A}"/>
              </a:ext>
            </a:extLst>
          </p:cNvPr>
          <p:cNvSpPr txBox="1"/>
          <p:nvPr/>
        </p:nvSpPr>
        <p:spPr>
          <a:xfrm>
            <a:off x="3580257" y="5294559"/>
            <a:ext cx="503148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RESERVE 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DATAS!!!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60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90"/>
    </mc:Choice>
    <mc:Fallback>
      <p:transition spd="slow" advTm="14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8EC341-9024-45B9-8C2C-CA194B127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1" y="201871"/>
            <a:ext cx="1377815" cy="286537"/>
          </a:xfrm>
          <a:prstGeom prst="rect">
            <a:avLst/>
          </a:prstGeom>
        </p:spPr>
      </p:pic>
      <p:pic>
        <p:nvPicPr>
          <p:cNvPr id="4" name="Imagem 3" descr="C:\Users\tc519693\AppData\Local\Microsoft\Windows\INetCache\Content.Word\LOGO_IRB_CONHECIMENTO_JPEG-02.jpg">
            <a:extLst>
              <a:ext uri="{FF2B5EF4-FFF2-40B4-BE49-F238E27FC236}">
                <a16:creationId xmlns:a16="http://schemas.microsoft.com/office/drawing/2014/main" id="{2A2B6FA1-58EB-44B1-92CA-668385B734B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0"/>
          <a:stretch/>
        </p:blipFill>
        <p:spPr bwMode="auto">
          <a:xfrm>
            <a:off x="2736574" y="2090921"/>
            <a:ext cx="6718852" cy="2676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68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15"/>
    </mc:Choice>
    <mc:Fallback>
      <p:transition spd="slow" advTm="7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4|3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3.4|2.5|3.2|1.8|2.9|1.2|1.1|5.2|2.1|1.3|2.4|4.5|2.2|2.1|2.3|1.5|1|4|2.1|1.5|1.1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.2|3.5|3.4|4.1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1.3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263</Words>
  <Application>Microsoft Office PowerPoint</Application>
  <PresentationFormat>Widescreen</PresentationFormat>
  <Paragraphs>84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Nelson Nei Granato Neto</dc:creator>
  <cp:lastModifiedBy>Nelson Nei Granato Neto</cp:lastModifiedBy>
  <cp:revision>32</cp:revision>
  <dcterms:created xsi:type="dcterms:W3CDTF">2018-03-15T17:13:51Z</dcterms:created>
  <dcterms:modified xsi:type="dcterms:W3CDTF">2018-10-17T13:12:28Z</dcterms:modified>
</cp:coreProperties>
</file>