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8" r:id="rId4"/>
    <p:sldId id="266" r:id="rId5"/>
    <p:sldId id="267" r:id="rId6"/>
    <p:sldId id="269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EF4719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-24" y="34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81012D-D0A9-418D-BCB3-4EE0F960B6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CB4A398-2FA3-445A-A3A5-AD4F1023EB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0510599-407F-4353-AAA1-926108A07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A4E9-344E-4BBE-837A-2BC113EB9C56}" type="datetimeFigureOut">
              <a:rPr lang="pt-BR" smtClean="0"/>
              <a:t>10/10/2018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AF741D6-E169-41D9-99AC-F4AD103A5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A115968-6863-45F4-8FB2-21543D2DD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099E5-2EB4-4E9B-9EE7-3876743C6C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9381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E71CEB-0903-43A5-A1DD-5915CB4A4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A6372C8-FF9B-4443-933C-E1897E7274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CD26C18-D75E-4CF2-9569-D44320782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A4E9-344E-4BBE-837A-2BC113EB9C56}" type="datetimeFigureOut">
              <a:rPr lang="pt-BR" smtClean="0"/>
              <a:t>10/10/2018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1A6777B-F934-4E65-9B8F-782E2A321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B4E2F2B-CF8C-45D3-A7FC-852669F1C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099E5-2EB4-4E9B-9EE7-3876743C6C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7613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ACB90FA-B3F3-4EA5-AE5A-6CD47FF35C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1474E7A-02EF-4482-BFBB-8DA1ADF2F4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736EDCC-3522-48C4-BAF8-C76C6E906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A4E9-344E-4BBE-837A-2BC113EB9C56}" type="datetimeFigureOut">
              <a:rPr lang="pt-BR" smtClean="0"/>
              <a:t>10/10/2018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1DD356A-904E-4E47-8262-875AD6304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A8CD3E8-85BB-4757-8EA5-68EE4C03F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099E5-2EB4-4E9B-9EE7-3876743C6C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3988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1332467C-B172-40DB-B7A8-196ACBEE702A}"/>
              </a:ext>
            </a:extLst>
          </p:cNvPr>
          <p:cNvCxnSpPr/>
          <p:nvPr userDrawn="1"/>
        </p:nvCxnSpPr>
        <p:spPr>
          <a:xfrm>
            <a:off x="0" y="548680"/>
            <a:ext cx="12192000" cy="0"/>
          </a:xfrm>
          <a:prstGeom prst="line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CaixaDeTexto 8">
            <a:extLst>
              <a:ext uri="{FF2B5EF4-FFF2-40B4-BE49-F238E27FC236}">
                <a16:creationId xmlns:a16="http://schemas.microsoft.com/office/drawing/2014/main" id="{A38C821C-1509-4FE8-BFD7-6285B83A22AB}"/>
              </a:ext>
            </a:extLst>
          </p:cNvPr>
          <p:cNvSpPr txBox="1"/>
          <p:nvPr userDrawn="1"/>
        </p:nvSpPr>
        <p:spPr>
          <a:xfrm>
            <a:off x="147236" y="179349"/>
            <a:ext cx="32643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Plano de Ação IRB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F57A428D-FA73-4FA4-86FA-608297B35628}"/>
              </a:ext>
            </a:extLst>
          </p:cNvPr>
          <p:cNvSpPr txBox="1"/>
          <p:nvPr userDrawn="1"/>
        </p:nvSpPr>
        <p:spPr>
          <a:xfrm>
            <a:off x="10416480" y="6412560"/>
            <a:ext cx="32643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2018 │ 2019</a:t>
            </a:r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E3A9A6E1-AD9C-45E2-B9EE-15A449D7D6F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339" y="6165304"/>
            <a:ext cx="2447595" cy="555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469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F262CF-A3D2-4915-92D0-6EFD3722A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3DF298D-7EEC-4DFE-8E68-BF43871D0F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66CE287-7BD3-4D31-8E07-19F6399D5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A4E9-344E-4BBE-837A-2BC113EB9C56}" type="datetimeFigureOut">
              <a:rPr lang="pt-BR" smtClean="0"/>
              <a:t>10/10/2018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FAC7E3B-9995-4A76-9559-B8CA65599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EDC866F-AECE-4DF7-8FED-C12225BA1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099E5-2EB4-4E9B-9EE7-3876743C6C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3857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439A0E-D889-4453-9021-8B1D6DAE1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93FFEA9-1B36-45FE-9A93-6F3424611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A043540-6F8F-4B81-ADDE-25BA866DC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A4E9-344E-4BBE-837A-2BC113EB9C56}" type="datetimeFigureOut">
              <a:rPr lang="pt-BR" smtClean="0"/>
              <a:t>10/10/2018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630DBC1-5D0E-41C9-88C2-4B6C61C2A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4FFAD2C-3F64-46B6-B8DB-894D485AD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099E5-2EB4-4E9B-9EE7-3876743C6C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8682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9F979A-F571-4038-AD6C-8135A6FEA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71DB2F4-8B1D-4BAA-A451-B4245A887F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489E700-DC7C-43A6-A6FE-757A4C3CD4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6EBC0C2-7842-49B5-9F26-72B9E4AC9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A4E9-344E-4BBE-837A-2BC113EB9C56}" type="datetimeFigureOut">
              <a:rPr lang="pt-BR" smtClean="0"/>
              <a:t>10/10/2018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2DB9225-FECC-4E44-9BCB-9652258D2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089856C-3503-40B6-8379-44D545642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099E5-2EB4-4E9B-9EE7-3876743C6C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8551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D7A3CE-0CAD-44A8-8B62-66C452526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49DF69F-2940-4BF7-B714-DDB5F15D7A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628FE7E-1C16-4D87-97D8-9451FB7E03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54D95977-5C41-4CC6-9C2F-C9302A6628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8AD1267-606C-4EF6-9AA2-E63861C9D3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7C36AD96-C885-44DF-BB55-66D14D84F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A4E9-344E-4BBE-837A-2BC113EB9C56}" type="datetimeFigureOut">
              <a:rPr lang="pt-BR" smtClean="0"/>
              <a:t>10/10/2018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4650C911-2C26-423E-B523-8EA1FF576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7A901C54-E155-4E46-ADA3-568D6E590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099E5-2EB4-4E9B-9EE7-3876743C6C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6026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E6BAD0-F69F-47EF-9E96-7A0707509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E7BBFA2D-0986-4234-A106-4481D97FD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A4E9-344E-4BBE-837A-2BC113EB9C56}" type="datetimeFigureOut">
              <a:rPr lang="pt-BR" smtClean="0"/>
              <a:t>10/10/2018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19D18B84-3A12-4EDD-9BBA-7A697E686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6199F28-5D83-4287-9A5E-30FC7B6D6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099E5-2EB4-4E9B-9EE7-3876743C6C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4717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B421850E-A264-471F-9129-7D4FC12FF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A4E9-344E-4BBE-837A-2BC113EB9C56}" type="datetimeFigureOut">
              <a:rPr lang="pt-BR" smtClean="0"/>
              <a:t>10/10/2018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734511B8-92F0-409E-91D5-B0840AA4B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E7FE7B4-05E9-4A89-AEF7-ADE643AD4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099E5-2EB4-4E9B-9EE7-3876743C6C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4651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36381D-F14A-454A-8429-D0B8A1E55E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8E2E34E-8068-4B2C-B157-3A1566E48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1606A69-2282-453D-95B7-26E6895F7C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8DA44FA-744A-4B01-AD6F-E2FAFDE19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A4E9-344E-4BBE-837A-2BC113EB9C56}" type="datetimeFigureOut">
              <a:rPr lang="pt-BR" smtClean="0"/>
              <a:t>10/10/2018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9F42B0F-02CA-4826-870C-0D27ACBDF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555E405-6AD6-4C78-ACF8-96AFBDD7A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099E5-2EB4-4E9B-9EE7-3876743C6C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6020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C11EC4-8BF3-4C19-A459-FD16F8993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EB3D040-188F-4A40-AEF3-D0E6726A3E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3ABF3FE-CABE-46EC-83A9-AE85ED11E2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7ABC9F6-5D6E-4074-9030-77B8AC952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A4E9-344E-4BBE-837A-2BC113EB9C56}" type="datetimeFigureOut">
              <a:rPr lang="pt-BR" smtClean="0"/>
              <a:t>10/10/2018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E0A756E-49A5-4530-8C38-B07BD363E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4EAD595-B265-4392-AD3A-0CF48C470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099E5-2EB4-4E9B-9EE7-3876743C6C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5730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AF64EE18-9420-403F-926F-CF923C897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C7157FD-BECC-4913-8839-F0D56BB484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9F87E31-969C-4FCA-AE9C-D0F3F721B6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4A4E9-344E-4BBE-837A-2BC113EB9C56}" type="datetimeFigureOut">
              <a:rPr lang="pt-BR" smtClean="0"/>
              <a:t>10/10/2018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660D9D1-AAAF-419E-A055-9C395F4CF0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AEEA7F9-66B1-4688-BFBD-EA9DA3A017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0099E5-2EB4-4E9B-9EE7-3876743C6C0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1074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irb@irbcontas.org.br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148EC341-9024-45B9-8C2C-CA194B127A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421" y="201871"/>
            <a:ext cx="1377815" cy="286537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807AA6BC-4CE2-4593-95CB-B30D36A2E55F}"/>
              </a:ext>
            </a:extLst>
          </p:cNvPr>
          <p:cNvSpPr txBox="1"/>
          <p:nvPr/>
        </p:nvSpPr>
        <p:spPr>
          <a:xfrm>
            <a:off x="5956548" y="5417670"/>
            <a:ext cx="58629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Nelson Nei Granato Neto (TCE-PR/IRB)</a:t>
            </a:r>
          </a:p>
          <a:p>
            <a:pPr algn="r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Fortaleza, 18 de outubro de 2018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E32D5B92-EB0E-4147-8219-33FF96BDD7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050" y="1653117"/>
            <a:ext cx="60579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622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148EC341-9024-45B9-8C2C-CA194B127A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421" y="201871"/>
            <a:ext cx="1377815" cy="286537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771D4EC3-CBC3-432D-87BF-D1BF9CD5B995}"/>
              </a:ext>
            </a:extLst>
          </p:cNvPr>
          <p:cNvSpPr txBox="1"/>
          <p:nvPr/>
        </p:nvSpPr>
        <p:spPr>
          <a:xfrm>
            <a:off x="499534" y="1931250"/>
            <a:ext cx="3920066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O QUE É O </a:t>
            </a:r>
          </a:p>
          <a:p>
            <a:pPr algn="ctr"/>
            <a:r>
              <a:rPr lang="pt-BR" sz="1600" b="1" dirty="0">
                <a:latin typeface="Arial" panose="020B0604020202020204" pitchFamily="34" charset="0"/>
                <a:cs typeface="Arial" panose="020B0604020202020204" pitchFamily="34" charset="0"/>
              </a:rPr>
              <a:t>FÓRUM NACIONAL DE AUDITORIA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34CFBBF1-6651-4E09-8936-05434F1616E4}"/>
              </a:ext>
            </a:extLst>
          </p:cNvPr>
          <p:cNvSpPr txBox="1"/>
          <p:nvPr/>
        </p:nvSpPr>
        <p:spPr>
          <a:xfrm>
            <a:off x="6096000" y="763838"/>
            <a:ext cx="3920066" cy="8309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APRESENTAR AS </a:t>
            </a:r>
          </a:p>
          <a:p>
            <a:pPr algn="ctr"/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NORMAS BRASILERAS DE AUDITORIA DO SETOR PÚBLICO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83034196-656D-44E8-9B48-AAC0A2E7A68A}"/>
              </a:ext>
            </a:extLst>
          </p:cNvPr>
          <p:cNvSpPr txBox="1"/>
          <p:nvPr/>
        </p:nvSpPr>
        <p:spPr>
          <a:xfrm>
            <a:off x="6096000" y="1808140"/>
            <a:ext cx="3920066" cy="8309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CAPACITAR OS </a:t>
            </a:r>
          </a:p>
          <a:p>
            <a:pPr algn="ctr"/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SERVIDORES DOS TRIBUNAIS DE CONTAS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63ED5B8E-D918-4C24-A4A9-C2332005DBF7}"/>
              </a:ext>
            </a:extLst>
          </p:cNvPr>
          <p:cNvSpPr txBox="1"/>
          <p:nvPr/>
        </p:nvSpPr>
        <p:spPr>
          <a:xfrm>
            <a:off x="6096000" y="2852442"/>
            <a:ext cx="3920066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APRESENTAR TÉCNICAS DE AUDITORIA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826BB7CA-CF18-4C5C-91CD-27DC8214C889}"/>
              </a:ext>
            </a:extLst>
          </p:cNvPr>
          <p:cNvSpPr txBox="1"/>
          <p:nvPr/>
        </p:nvSpPr>
        <p:spPr>
          <a:xfrm>
            <a:off x="499534" y="4341976"/>
            <a:ext cx="3920066" cy="83099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POR QUE UTILIZAR AS</a:t>
            </a:r>
          </a:p>
          <a:p>
            <a:pPr algn="ctr"/>
            <a:r>
              <a:rPr lang="pt-BR" sz="1600" b="1" dirty="0">
                <a:latin typeface="Arial" panose="020B0604020202020204" pitchFamily="34" charset="0"/>
                <a:cs typeface="Arial" panose="020B0604020202020204" pitchFamily="34" charset="0"/>
              </a:rPr>
              <a:t>NORMAS BRASILEIRAS DE AUDITORIA DO SETOR PÚBLICO</a:t>
            </a:r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9C65DA3B-2A86-4837-9A6D-8F6C08855567}"/>
              </a:ext>
            </a:extLst>
          </p:cNvPr>
          <p:cNvSpPr txBox="1"/>
          <p:nvPr/>
        </p:nvSpPr>
        <p:spPr>
          <a:xfrm>
            <a:off x="6096000" y="4465086"/>
            <a:ext cx="3920066" cy="584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ALINHAMENTO COM AS NORMAS INTERNACIONAIS DE AUDITORIA</a:t>
            </a:r>
          </a:p>
        </p:txBody>
      </p:sp>
    </p:spTree>
    <p:extLst>
      <p:ext uri="{BB962C8B-B14F-4D97-AF65-F5344CB8AC3E}">
        <p14:creationId xmlns:p14="http://schemas.microsoft.com/office/powerpoint/2010/main" val="1597248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148EC341-9024-45B9-8C2C-CA194B127A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421" y="201871"/>
            <a:ext cx="1377815" cy="286537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B6D10BDF-882A-4E95-8804-23CD267156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3046" y="201871"/>
            <a:ext cx="3925907" cy="6035696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F795D6EF-B7A9-4AE7-B550-95ABAB8B227D}"/>
              </a:ext>
            </a:extLst>
          </p:cNvPr>
          <p:cNvSpPr txBox="1"/>
          <p:nvPr/>
        </p:nvSpPr>
        <p:spPr>
          <a:xfrm>
            <a:off x="150115" y="1455389"/>
            <a:ext cx="3764555" cy="73866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NÍVEL 1</a:t>
            </a:r>
          </a:p>
          <a:p>
            <a:pPr algn="ctr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pt-BR" sz="1400" i="1" dirty="0">
                <a:latin typeface="Arial" panose="020B0604020202020204" pitchFamily="34" charset="0"/>
                <a:cs typeface="Arial" panose="020B0604020202020204" pitchFamily="34" charset="0"/>
              </a:rPr>
              <a:t>PRESSUPOSTOS DA FISCALIZAÇÃO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pPr algn="ctr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ESTRUTURA E REQUISITOS MÍNIMOS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E5988ACD-3B59-4388-819C-F5E8AD2D95A6}"/>
              </a:ext>
            </a:extLst>
          </p:cNvPr>
          <p:cNvSpPr txBox="1"/>
          <p:nvPr/>
        </p:nvSpPr>
        <p:spPr>
          <a:xfrm>
            <a:off x="8277329" y="3225027"/>
            <a:ext cx="3764555" cy="95410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NÍVEL 2</a:t>
            </a:r>
          </a:p>
          <a:p>
            <a:pPr algn="ctr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pt-BR" sz="1400" i="1" dirty="0">
                <a:latin typeface="Arial" panose="020B0604020202020204" pitchFamily="34" charset="0"/>
                <a:cs typeface="Arial" panose="020B0604020202020204" pitchFamily="34" charset="0"/>
              </a:rPr>
              <a:t>TEORIA DA FISCALIZAÇAO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</a:p>
          <a:p>
            <a:pPr algn="ctr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DIRETRIZES GERAIS PARA OS TRÊS TIPOS DE AUDITORIA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9AE270AD-427C-4B04-ACA4-583D99AA93FA}"/>
              </a:ext>
            </a:extLst>
          </p:cNvPr>
          <p:cNvSpPr txBox="1"/>
          <p:nvPr/>
        </p:nvSpPr>
        <p:spPr>
          <a:xfrm>
            <a:off x="150115" y="4663948"/>
            <a:ext cx="3764555" cy="95410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NÍVEL 3</a:t>
            </a:r>
          </a:p>
          <a:p>
            <a:pPr algn="ctr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pt-BR" sz="1400" i="1" dirty="0">
                <a:latin typeface="Arial" panose="020B0604020202020204" pitchFamily="34" charset="0"/>
                <a:cs typeface="Arial" panose="020B0604020202020204" pitchFamily="34" charset="0"/>
              </a:rPr>
              <a:t>MANUAL DA FISCALIZAÇAO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</a:p>
          <a:p>
            <a:pPr algn="ctr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DIRETRIZES OPERACIONAIS PARA OS TRÊS TIPOS DE AUDITORIA</a:t>
            </a:r>
          </a:p>
        </p:txBody>
      </p:sp>
    </p:spTree>
    <p:extLst>
      <p:ext uri="{BB962C8B-B14F-4D97-AF65-F5344CB8AC3E}">
        <p14:creationId xmlns:p14="http://schemas.microsoft.com/office/powerpoint/2010/main" val="3062327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148EC341-9024-45B9-8C2C-CA194B127A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421" y="201871"/>
            <a:ext cx="1377815" cy="286537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DFE2C2D0-599A-4A31-BDFE-2CF0E3D81073}"/>
              </a:ext>
            </a:extLst>
          </p:cNvPr>
          <p:cNvSpPr txBox="1"/>
          <p:nvPr/>
        </p:nvSpPr>
        <p:spPr>
          <a:xfrm>
            <a:off x="1027193" y="951536"/>
            <a:ext cx="2173208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OBJETIVO DA AUDITORIA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ECF3B996-8038-4F5A-84E4-7DB5F533A548}"/>
              </a:ext>
            </a:extLst>
          </p:cNvPr>
          <p:cNvSpPr txBox="1"/>
          <p:nvPr/>
        </p:nvSpPr>
        <p:spPr>
          <a:xfrm>
            <a:off x="1027193" y="1985328"/>
            <a:ext cx="2173208" cy="5232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ELEMENTOS DA AUDITORIA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7ADF8D40-BE81-4923-A7C7-FAA8E546A054}"/>
              </a:ext>
            </a:extLst>
          </p:cNvPr>
          <p:cNvSpPr txBox="1"/>
          <p:nvPr/>
        </p:nvSpPr>
        <p:spPr>
          <a:xfrm>
            <a:off x="1027193" y="3114193"/>
            <a:ext cx="2173208" cy="3077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PLANEJAMENTO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D714D363-A4EB-49C5-96FC-FBECD35A8108}"/>
              </a:ext>
            </a:extLst>
          </p:cNvPr>
          <p:cNvSpPr txBox="1"/>
          <p:nvPr/>
        </p:nvSpPr>
        <p:spPr>
          <a:xfrm>
            <a:off x="1027193" y="4066777"/>
            <a:ext cx="2173208" cy="30777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EXECUÇÃO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5D7E9A16-C373-42FE-8591-AC07244D833D}"/>
              </a:ext>
            </a:extLst>
          </p:cNvPr>
          <p:cNvSpPr txBox="1"/>
          <p:nvPr/>
        </p:nvSpPr>
        <p:spPr>
          <a:xfrm>
            <a:off x="1008945" y="5099750"/>
            <a:ext cx="2173208" cy="30777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RELATÓRIO</a:t>
            </a:r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9088F5E3-A1F7-41F9-AE25-06200E3614FF}"/>
              </a:ext>
            </a:extLst>
          </p:cNvPr>
          <p:cNvSpPr txBox="1"/>
          <p:nvPr/>
        </p:nvSpPr>
        <p:spPr>
          <a:xfrm>
            <a:off x="3671483" y="951536"/>
            <a:ext cx="1721405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Avaliar se um dado 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objeto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...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01F44503-E595-462F-8A35-F6EA7046F399}"/>
              </a:ext>
            </a:extLst>
          </p:cNvPr>
          <p:cNvSpPr txBox="1"/>
          <p:nvPr/>
        </p:nvSpPr>
        <p:spPr>
          <a:xfrm>
            <a:off x="6011454" y="951536"/>
            <a:ext cx="2173208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...está em conformidade com o 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critério.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B127BDF1-0AC1-4FAC-B1E4-B6A52B504A6F}"/>
              </a:ext>
            </a:extLst>
          </p:cNvPr>
          <p:cNvSpPr txBox="1"/>
          <p:nvPr/>
        </p:nvSpPr>
        <p:spPr>
          <a:xfrm>
            <a:off x="9172816" y="951536"/>
            <a:ext cx="2611748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Identificar os 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agentes responsáveis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pelos desvios</a:t>
            </a:r>
            <a:endParaRPr lang="pt-BR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9BCD40CF-C53E-4C1F-8B91-5366E0499008}"/>
              </a:ext>
            </a:extLst>
          </p:cNvPr>
          <p:cNvSpPr txBox="1"/>
          <p:nvPr/>
        </p:nvSpPr>
        <p:spPr>
          <a:xfrm>
            <a:off x="3671483" y="1982662"/>
            <a:ext cx="1255698" cy="5232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Definir</a:t>
            </a:r>
          </a:p>
          <a:p>
            <a:pPr algn="ctr"/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objeto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6281C39A-CBDE-4CD2-A20B-45308E04DD99}"/>
              </a:ext>
            </a:extLst>
          </p:cNvPr>
          <p:cNvSpPr txBox="1"/>
          <p:nvPr/>
        </p:nvSpPr>
        <p:spPr>
          <a:xfrm>
            <a:off x="6096000" y="1986948"/>
            <a:ext cx="1255698" cy="5232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Definir</a:t>
            </a:r>
          </a:p>
          <a:p>
            <a:pPr algn="ctr"/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critérios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B325945E-3324-44B5-AFA8-4B3A3589B181}"/>
              </a:ext>
            </a:extLst>
          </p:cNvPr>
          <p:cNvSpPr txBox="1"/>
          <p:nvPr/>
        </p:nvSpPr>
        <p:spPr>
          <a:xfrm>
            <a:off x="8033658" y="1985328"/>
            <a:ext cx="3750906" cy="5232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Identificar as 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três partes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ctr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auditor, parte responsável e usuário previsto</a:t>
            </a:r>
          </a:p>
        </p:txBody>
      </p:sp>
      <p:sp>
        <p:nvSpPr>
          <p:cNvPr id="18" name="Seta: para Baixo 17">
            <a:extLst>
              <a:ext uri="{FF2B5EF4-FFF2-40B4-BE49-F238E27FC236}">
                <a16:creationId xmlns:a16="http://schemas.microsoft.com/office/drawing/2014/main" id="{12E7466E-3D72-43C7-8D83-43B5A132EED1}"/>
              </a:ext>
            </a:extLst>
          </p:cNvPr>
          <p:cNvSpPr/>
          <p:nvPr/>
        </p:nvSpPr>
        <p:spPr>
          <a:xfrm>
            <a:off x="1941181" y="1468432"/>
            <a:ext cx="345232" cy="523220"/>
          </a:xfrm>
          <a:prstGeom prst="down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Seta: para Baixo 18">
            <a:extLst>
              <a:ext uri="{FF2B5EF4-FFF2-40B4-BE49-F238E27FC236}">
                <a16:creationId xmlns:a16="http://schemas.microsoft.com/office/drawing/2014/main" id="{43F94F74-B923-48D7-B482-426C2E4B09F6}"/>
              </a:ext>
            </a:extLst>
          </p:cNvPr>
          <p:cNvSpPr/>
          <p:nvPr/>
        </p:nvSpPr>
        <p:spPr>
          <a:xfrm>
            <a:off x="1941181" y="2508547"/>
            <a:ext cx="345232" cy="605645"/>
          </a:xfrm>
          <a:prstGeom prst="downArrow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Seta: para Baixo 19">
            <a:extLst>
              <a:ext uri="{FF2B5EF4-FFF2-40B4-BE49-F238E27FC236}">
                <a16:creationId xmlns:a16="http://schemas.microsoft.com/office/drawing/2014/main" id="{C8C2F8A6-D8CE-4F44-AD28-8DF183959F15}"/>
              </a:ext>
            </a:extLst>
          </p:cNvPr>
          <p:cNvSpPr/>
          <p:nvPr/>
        </p:nvSpPr>
        <p:spPr>
          <a:xfrm>
            <a:off x="1922933" y="3436031"/>
            <a:ext cx="345232" cy="629928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Seta: para Baixo 20">
            <a:extLst>
              <a:ext uri="{FF2B5EF4-FFF2-40B4-BE49-F238E27FC236}">
                <a16:creationId xmlns:a16="http://schemas.microsoft.com/office/drawing/2014/main" id="{16EB3325-ABFD-4219-849B-E6B9B4A4E9AC}"/>
              </a:ext>
            </a:extLst>
          </p:cNvPr>
          <p:cNvSpPr/>
          <p:nvPr/>
        </p:nvSpPr>
        <p:spPr>
          <a:xfrm>
            <a:off x="1922933" y="4374554"/>
            <a:ext cx="345232" cy="721231"/>
          </a:xfrm>
          <a:prstGeom prst="downArrow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EE984FA1-4E5E-448E-A3C8-7CC04BF7D5BF}"/>
              </a:ext>
            </a:extLst>
          </p:cNvPr>
          <p:cNvSpPr txBox="1"/>
          <p:nvPr/>
        </p:nvSpPr>
        <p:spPr>
          <a:xfrm>
            <a:off x="3671483" y="3002186"/>
            <a:ext cx="3090720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Definir 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escopo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(objeto, critérios e extensão e limites da auditoria)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64A2CC7F-B9E6-49A7-9AFE-424829FFE067}"/>
              </a:ext>
            </a:extLst>
          </p:cNvPr>
          <p:cNvSpPr txBox="1"/>
          <p:nvPr/>
        </p:nvSpPr>
        <p:spPr>
          <a:xfrm>
            <a:off x="7042772" y="3006472"/>
            <a:ext cx="2032518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Entender a 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entidade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 e seus controles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7E7EE825-8C8A-4BC2-9275-2F0818A246A1}"/>
              </a:ext>
            </a:extLst>
          </p:cNvPr>
          <p:cNvSpPr txBox="1"/>
          <p:nvPr/>
        </p:nvSpPr>
        <p:spPr>
          <a:xfrm>
            <a:off x="9290172" y="3006472"/>
            <a:ext cx="1106501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Avaliar 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riscos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63E0269A-F6F7-493C-ABD5-17DC7FFE9F71}"/>
              </a:ext>
            </a:extLst>
          </p:cNvPr>
          <p:cNvSpPr txBox="1"/>
          <p:nvPr/>
        </p:nvSpPr>
        <p:spPr>
          <a:xfrm>
            <a:off x="10611556" y="3006472"/>
            <a:ext cx="1106501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Plano de Auditoria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64BE1E14-F32F-42C3-AECD-A4DFF2E5F7FC}"/>
              </a:ext>
            </a:extLst>
          </p:cNvPr>
          <p:cNvSpPr txBox="1"/>
          <p:nvPr/>
        </p:nvSpPr>
        <p:spPr>
          <a:xfrm>
            <a:off x="3674754" y="3961930"/>
            <a:ext cx="1591600" cy="5232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Coletar 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evidências 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e...</a:t>
            </a: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098FCB4E-3E96-474C-A49F-86E32129B8BA}"/>
              </a:ext>
            </a:extLst>
          </p:cNvPr>
          <p:cNvSpPr txBox="1"/>
          <p:nvPr/>
        </p:nvSpPr>
        <p:spPr>
          <a:xfrm>
            <a:off x="6053782" y="3959056"/>
            <a:ext cx="2595831" cy="5232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...avaliar se elas são 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suficientes e apropriadas</a:t>
            </a: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D6865127-55DD-4B7C-B0AB-55CB7F333441}"/>
              </a:ext>
            </a:extLst>
          </p:cNvPr>
          <p:cNvSpPr txBox="1"/>
          <p:nvPr/>
        </p:nvSpPr>
        <p:spPr>
          <a:xfrm>
            <a:off x="3680264" y="4992029"/>
            <a:ext cx="1526079" cy="52322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Emitir uma 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opinião 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e...</a:t>
            </a:r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99DCE6FC-6C29-4BD1-B5D1-69B939330D7B}"/>
              </a:ext>
            </a:extLst>
          </p:cNvPr>
          <p:cNvSpPr txBox="1"/>
          <p:nvPr/>
        </p:nvSpPr>
        <p:spPr>
          <a:xfrm>
            <a:off x="6702910" y="4992029"/>
            <a:ext cx="1946703" cy="52322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...encaminhar para os 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usuários previstos</a:t>
            </a:r>
          </a:p>
        </p:txBody>
      </p:sp>
      <p:cxnSp>
        <p:nvCxnSpPr>
          <p:cNvPr id="31" name="Conector de Seta Reta 30">
            <a:extLst>
              <a:ext uri="{FF2B5EF4-FFF2-40B4-BE49-F238E27FC236}">
                <a16:creationId xmlns:a16="http://schemas.microsoft.com/office/drawing/2014/main" id="{1EC6EDBE-62A0-4904-BC15-05BB14F0346E}"/>
              </a:ext>
            </a:extLst>
          </p:cNvPr>
          <p:cNvCxnSpPr>
            <a:stCxn id="10" idx="3"/>
            <a:endCxn id="11" idx="1"/>
          </p:cNvCxnSpPr>
          <p:nvPr/>
        </p:nvCxnSpPr>
        <p:spPr>
          <a:xfrm>
            <a:off x="5392888" y="1213146"/>
            <a:ext cx="618566" cy="0"/>
          </a:xfrm>
          <a:prstGeom prst="straightConnector1">
            <a:avLst/>
          </a:prstGeom>
          <a:ln>
            <a:solidFill>
              <a:schemeClr val="accent4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Explosão: 8 Pontos 31">
            <a:extLst>
              <a:ext uri="{FF2B5EF4-FFF2-40B4-BE49-F238E27FC236}">
                <a16:creationId xmlns:a16="http://schemas.microsoft.com/office/drawing/2014/main" id="{4344412F-5DAA-44F1-A1B4-6AD942AFD762}"/>
              </a:ext>
            </a:extLst>
          </p:cNvPr>
          <p:cNvSpPr/>
          <p:nvPr/>
        </p:nvSpPr>
        <p:spPr>
          <a:xfrm>
            <a:off x="9355859" y="3991359"/>
            <a:ext cx="2512679" cy="2278812"/>
          </a:xfrm>
          <a:prstGeom prst="irregularSeal1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POR QUE É DIFÍCIL APLICAR?</a:t>
            </a:r>
          </a:p>
        </p:txBody>
      </p:sp>
      <p:cxnSp>
        <p:nvCxnSpPr>
          <p:cNvPr id="34" name="Conector de Seta Reta 33">
            <a:extLst>
              <a:ext uri="{FF2B5EF4-FFF2-40B4-BE49-F238E27FC236}">
                <a16:creationId xmlns:a16="http://schemas.microsoft.com/office/drawing/2014/main" id="{AF148F9B-971E-4AC6-A596-C703708F31DB}"/>
              </a:ext>
            </a:extLst>
          </p:cNvPr>
          <p:cNvCxnSpPr>
            <a:stCxn id="11" idx="3"/>
            <a:endCxn id="12" idx="1"/>
          </p:cNvCxnSpPr>
          <p:nvPr/>
        </p:nvCxnSpPr>
        <p:spPr>
          <a:xfrm>
            <a:off x="8184662" y="1213146"/>
            <a:ext cx="988154" cy="0"/>
          </a:xfrm>
          <a:prstGeom prst="straightConnector1">
            <a:avLst/>
          </a:prstGeom>
          <a:ln>
            <a:solidFill>
              <a:schemeClr val="accent4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de Seta Reta 35">
            <a:extLst>
              <a:ext uri="{FF2B5EF4-FFF2-40B4-BE49-F238E27FC236}">
                <a16:creationId xmlns:a16="http://schemas.microsoft.com/office/drawing/2014/main" id="{62B46B64-6487-40E8-BF54-8EF7F9D39439}"/>
              </a:ext>
            </a:extLst>
          </p:cNvPr>
          <p:cNvCxnSpPr>
            <a:stCxn id="14" idx="3"/>
            <a:endCxn id="15" idx="1"/>
          </p:cNvCxnSpPr>
          <p:nvPr/>
        </p:nvCxnSpPr>
        <p:spPr>
          <a:xfrm>
            <a:off x="4927181" y="2244272"/>
            <a:ext cx="1168819" cy="4286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de Seta Reta 37">
            <a:extLst>
              <a:ext uri="{FF2B5EF4-FFF2-40B4-BE49-F238E27FC236}">
                <a16:creationId xmlns:a16="http://schemas.microsoft.com/office/drawing/2014/main" id="{0B74F9FC-ED2F-46A2-8A7B-C5D40EBA5389}"/>
              </a:ext>
            </a:extLst>
          </p:cNvPr>
          <p:cNvCxnSpPr>
            <a:stCxn id="15" idx="3"/>
            <a:endCxn id="16" idx="1"/>
          </p:cNvCxnSpPr>
          <p:nvPr/>
        </p:nvCxnSpPr>
        <p:spPr>
          <a:xfrm flipV="1">
            <a:off x="7351698" y="2246938"/>
            <a:ext cx="681960" cy="1620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de Seta Reta 39">
            <a:extLst>
              <a:ext uri="{FF2B5EF4-FFF2-40B4-BE49-F238E27FC236}">
                <a16:creationId xmlns:a16="http://schemas.microsoft.com/office/drawing/2014/main" id="{0D95CED7-5DBF-43D5-A790-23D09BACABC7}"/>
              </a:ext>
            </a:extLst>
          </p:cNvPr>
          <p:cNvCxnSpPr>
            <a:stCxn id="22" idx="3"/>
            <a:endCxn id="23" idx="1"/>
          </p:cNvCxnSpPr>
          <p:nvPr/>
        </p:nvCxnSpPr>
        <p:spPr>
          <a:xfrm>
            <a:off x="6762203" y="3263796"/>
            <a:ext cx="280569" cy="4286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ector de Seta Reta 41">
            <a:extLst>
              <a:ext uri="{FF2B5EF4-FFF2-40B4-BE49-F238E27FC236}">
                <a16:creationId xmlns:a16="http://schemas.microsoft.com/office/drawing/2014/main" id="{CACF0D14-80F6-4995-A47C-797EEB0A6BBF}"/>
              </a:ext>
            </a:extLst>
          </p:cNvPr>
          <p:cNvCxnSpPr>
            <a:stCxn id="23" idx="3"/>
            <a:endCxn id="24" idx="1"/>
          </p:cNvCxnSpPr>
          <p:nvPr/>
        </p:nvCxnSpPr>
        <p:spPr>
          <a:xfrm>
            <a:off x="9075290" y="3268082"/>
            <a:ext cx="214882" cy="0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de Seta Reta 43">
            <a:extLst>
              <a:ext uri="{FF2B5EF4-FFF2-40B4-BE49-F238E27FC236}">
                <a16:creationId xmlns:a16="http://schemas.microsoft.com/office/drawing/2014/main" id="{CA647F70-DE2B-486C-B817-683986B4868A}"/>
              </a:ext>
            </a:extLst>
          </p:cNvPr>
          <p:cNvCxnSpPr>
            <a:stCxn id="24" idx="3"/>
            <a:endCxn id="25" idx="1"/>
          </p:cNvCxnSpPr>
          <p:nvPr/>
        </p:nvCxnSpPr>
        <p:spPr>
          <a:xfrm>
            <a:off x="10396673" y="3268082"/>
            <a:ext cx="214883" cy="0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de Seta Reta 56">
            <a:extLst>
              <a:ext uri="{FF2B5EF4-FFF2-40B4-BE49-F238E27FC236}">
                <a16:creationId xmlns:a16="http://schemas.microsoft.com/office/drawing/2014/main" id="{6A44BA22-C746-4BC1-A068-A86445C4617A}"/>
              </a:ext>
            </a:extLst>
          </p:cNvPr>
          <p:cNvCxnSpPr>
            <a:stCxn id="26" idx="3"/>
            <a:endCxn id="27" idx="1"/>
          </p:cNvCxnSpPr>
          <p:nvPr/>
        </p:nvCxnSpPr>
        <p:spPr>
          <a:xfrm flipV="1">
            <a:off x="5266354" y="4220666"/>
            <a:ext cx="787428" cy="2874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de Seta Reta 58">
            <a:extLst>
              <a:ext uri="{FF2B5EF4-FFF2-40B4-BE49-F238E27FC236}">
                <a16:creationId xmlns:a16="http://schemas.microsoft.com/office/drawing/2014/main" id="{3660B0D8-A008-4E22-AEC5-993D9EE74BB7}"/>
              </a:ext>
            </a:extLst>
          </p:cNvPr>
          <p:cNvCxnSpPr>
            <a:stCxn id="28" idx="3"/>
            <a:endCxn id="29" idx="1"/>
          </p:cNvCxnSpPr>
          <p:nvPr/>
        </p:nvCxnSpPr>
        <p:spPr>
          <a:xfrm>
            <a:off x="5206343" y="5253639"/>
            <a:ext cx="1496567" cy="0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0914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4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  <p:bldP spid="15" grpId="0" animBg="1"/>
      <p:bldP spid="16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148EC341-9024-45B9-8C2C-CA194B127A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421" y="201871"/>
            <a:ext cx="1377815" cy="286537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483FFAD4-6A48-4C7F-9622-DF5E9033C1A9}"/>
              </a:ext>
            </a:extLst>
          </p:cNvPr>
          <p:cNvSpPr txBox="1"/>
          <p:nvPr/>
        </p:nvSpPr>
        <p:spPr>
          <a:xfrm>
            <a:off x="2980353" y="1757163"/>
            <a:ext cx="1587760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1º FÓRUM 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3604844A-1F2E-428D-803E-F7E739D22BFE}"/>
              </a:ext>
            </a:extLst>
          </p:cNvPr>
          <p:cNvSpPr txBox="1"/>
          <p:nvPr/>
        </p:nvSpPr>
        <p:spPr>
          <a:xfrm>
            <a:off x="243420" y="2840803"/>
            <a:ext cx="1706678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MESA DE </a:t>
            </a:r>
          </a:p>
          <a:p>
            <a:pPr algn="ctr"/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DISCUSSÃO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CED18146-8C27-4C31-9F2A-CE270F5249C3}"/>
              </a:ext>
            </a:extLst>
          </p:cNvPr>
          <p:cNvSpPr txBox="1"/>
          <p:nvPr/>
        </p:nvSpPr>
        <p:spPr>
          <a:xfrm>
            <a:off x="243419" y="3502984"/>
            <a:ext cx="1081528" cy="52322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ESTUDOS DE CASO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29AC687F-F9C2-4E04-8F8C-E23A8000A45E}"/>
              </a:ext>
            </a:extLst>
          </p:cNvPr>
          <p:cNvSpPr txBox="1"/>
          <p:nvPr/>
        </p:nvSpPr>
        <p:spPr>
          <a:xfrm>
            <a:off x="243419" y="4165165"/>
            <a:ext cx="1081529" cy="52322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MINI</a:t>
            </a:r>
          </a:p>
          <a:p>
            <a:pPr algn="ctr"/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CURSO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D49ED3C6-12A4-4777-BA06-DD6B6A9DB1F3}"/>
              </a:ext>
            </a:extLst>
          </p:cNvPr>
          <p:cNvSpPr txBox="1"/>
          <p:nvPr/>
        </p:nvSpPr>
        <p:spPr>
          <a:xfrm>
            <a:off x="243419" y="1516441"/>
            <a:ext cx="2295331" cy="52322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FÓRUM NACIONAL DE AUDITORIA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CA6A159E-3464-4ABB-8A07-8E04A0907710}"/>
              </a:ext>
            </a:extLst>
          </p:cNvPr>
          <p:cNvSpPr txBox="1"/>
          <p:nvPr/>
        </p:nvSpPr>
        <p:spPr>
          <a:xfrm>
            <a:off x="243420" y="2178622"/>
            <a:ext cx="1706678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PALESTRA DE ABERTURA</a:t>
            </a:r>
          </a:p>
        </p:txBody>
      </p:sp>
      <p:cxnSp>
        <p:nvCxnSpPr>
          <p:cNvPr id="16" name="Conector reto 15">
            <a:extLst>
              <a:ext uri="{FF2B5EF4-FFF2-40B4-BE49-F238E27FC236}">
                <a16:creationId xmlns:a16="http://schemas.microsoft.com/office/drawing/2014/main" id="{A681D5B0-5E9D-49DD-8424-4DB6EBDD7AB9}"/>
              </a:ext>
            </a:extLst>
          </p:cNvPr>
          <p:cNvCxnSpPr/>
          <p:nvPr/>
        </p:nvCxnSpPr>
        <p:spPr>
          <a:xfrm>
            <a:off x="2715208" y="811763"/>
            <a:ext cx="0" cy="5113176"/>
          </a:xfrm>
          <a:prstGeom prst="line">
            <a:avLst/>
          </a:prstGeom>
          <a:ln w="31750"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FB20F352-B679-49AB-959F-99FEB5038421}"/>
              </a:ext>
            </a:extLst>
          </p:cNvPr>
          <p:cNvSpPr txBox="1"/>
          <p:nvPr/>
        </p:nvSpPr>
        <p:spPr>
          <a:xfrm>
            <a:off x="4740339" y="1757163"/>
            <a:ext cx="1587760" cy="30777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2º FÓRUM 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8255E072-A28B-41F3-815F-555802DC190B}"/>
              </a:ext>
            </a:extLst>
          </p:cNvPr>
          <p:cNvSpPr txBox="1"/>
          <p:nvPr/>
        </p:nvSpPr>
        <p:spPr>
          <a:xfrm>
            <a:off x="6499159" y="1757163"/>
            <a:ext cx="1587760" cy="30777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3º FÓRUM </a:t>
            </a: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7BE35A8A-B324-416F-9A82-B1E639FCB0C6}"/>
              </a:ext>
            </a:extLst>
          </p:cNvPr>
          <p:cNvSpPr txBox="1"/>
          <p:nvPr/>
        </p:nvSpPr>
        <p:spPr>
          <a:xfrm>
            <a:off x="8274892" y="1762751"/>
            <a:ext cx="1587760" cy="30777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4º FÓRUM 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504CEEB6-E1BA-4F4E-B60A-298C1BB2F089}"/>
              </a:ext>
            </a:extLst>
          </p:cNvPr>
          <p:cNvSpPr txBox="1"/>
          <p:nvPr/>
        </p:nvSpPr>
        <p:spPr>
          <a:xfrm>
            <a:off x="10033712" y="1778051"/>
            <a:ext cx="1587760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5º FÓRUM </a:t>
            </a: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972F74B8-0078-4759-B5B7-312F5BD0B6B9}"/>
              </a:ext>
            </a:extLst>
          </p:cNvPr>
          <p:cNvSpPr txBox="1"/>
          <p:nvPr/>
        </p:nvSpPr>
        <p:spPr>
          <a:xfrm>
            <a:off x="2981519" y="2218865"/>
            <a:ext cx="1587760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Região Nordeste</a:t>
            </a:r>
          </a:p>
          <a:p>
            <a:pPr algn="ctr"/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TCE-BA e TCM-BA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BCE297BA-ED67-4B3E-AA13-6FB69548F336}"/>
              </a:ext>
            </a:extLst>
          </p:cNvPr>
          <p:cNvSpPr txBox="1"/>
          <p:nvPr/>
        </p:nvSpPr>
        <p:spPr>
          <a:xfrm>
            <a:off x="4740339" y="2218865"/>
            <a:ext cx="1587760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Região Norte</a:t>
            </a:r>
          </a:p>
          <a:p>
            <a:pPr algn="ctr"/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7D5A4A84-E907-4F20-BD66-AEDF16C17C6E}"/>
              </a:ext>
            </a:extLst>
          </p:cNvPr>
          <p:cNvSpPr txBox="1"/>
          <p:nvPr/>
        </p:nvSpPr>
        <p:spPr>
          <a:xfrm>
            <a:off x="6525209" y="2218865"/>
            <a:ext cx="1587760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Região Centro-Oeste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3C081C09-74A3-4C26-8F6E-C69F801F3298}"/>
              </a:ext>
            </a:extLst>
          </p:cNvPr>
          <p:cNvSpPr txBox="1"/>
          <p:nvPr/>
        </p:nvSpPr>
        <p:spPr>
          <a:xfrm>
            <a:off x="8284029" y="2218864"/>
            <a:ext cx="1587760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Região Sudeste</a:t>
            </a:r>
          </a:p>
          <a:p>
            <a:pPr algn="ctr"/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4CEE8814-F2DD-41E4-B451-406ECE089FC2}"/>
              </a:ext>
            </a:extLst>
          </p:cNvPr>
          <p:cNvSpPr txBox="1"/>
          <p:nvPr/>
        </p:nvSpPr>
        <p:spPr>
          <a:xfrm>
            <a:off x="10042849" y="2216029"/>
            <a:ext cx="1587760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Região Sul</a:t>
            </a:r>
          </a:p>
          <a:p>
            <a:pPr algn="ctr"/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TCE-PR</a:t>
            </a: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E8CB3D22-23EA-4B25-BB62-37C29688AA49}"/>
              </a:ext>
            </a:extLst>
          </p:cNvPr>
          <p:cNvSpPr txBox="1"/>
          <p:nvPr/>
        </p:nvSpPr>
        <p:spPr>
          <a:xfrm>
            <a:off x="2984241" y="2840803"/>
            <a:ext cx="1587760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03 e 04 de novembro de 2018</a:t>
            </a: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354D91B8-3E67-4AFF-90A2-4BF9A5294661}"/>
              </a:ext>
            </a:extLst>
          </p:cNvPr>
          <p:cNvSpPr txBox="1"/>
          <p:nvPr/>
        </p:nvSpPr>
        <p:spPr>
          <a:xfrm>
            <a:off x="4750837" y="2840802"/>
            <a:ext cx="1587760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Fevereiro de </a:t>
            </a:r>
          </a:p>
          <a:p>
            <a:pPr algn="ctr"/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2019</a:t>
            </a:r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A7CC9735-9E79-47FD-9209-10ABDEA43482}"/>
              </a:ext>
            </a:extLst>
          </p:cNvPr>
          <p:cNvSpPr txBox="1"/>
          <p:nvPr/>
        </p:nvSpPr>
        <p:spPr>
          <a:xfrm>
            <a:off x="6517433" y="2840801"/>
            <a:ext cx="1587760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Abril de</a:t>
            </a:r>
          </a:p>
          <a:p>
            <a:pPr algn="ctr"/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2019</a:t>
            </a: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655DBC88-2538-4B38-9815-DCA10603C97F}"/>
              </a:ext>
            </a:extLst>
          </p:cNvPr>
          <p:cNvSpPr txBox="1"/>
          <p:nvPr/>
        </p:nvSpPr>
        <p:spPr>
          <a:xfrm>
            <a:off x="8284029" y="2840800"/>
            <a:ext cx="1587760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Junho de</a:t>
            </a:r>
          </a:p>
          <a:p>
            <a:pPr algn="ctr"/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2019</a:t>
            </a:r>
          </a:p>
        </p:txBody>
      </p:sp>
      <p:sp>
        <p:nvSpPr>
          <p:cNvPr id="31" name="CaixaDeTexto 30">
            <a:extLst>
              <a:ext uri="{FF2B5EF4-FFF2-40B4-BE49-F238E27FC236}">
                <a16:creationId xmlns:a16="http://schemas.microsoft.com/office/drawing/2014/main" id="{92A5B63E-D33F-420D-946F-99B44B7D3618}"/>
              </a:ext>
            </a:extLst>
          </p:cNvPr>
          <p:cNvSpPr txBox="1"/>
          <p:nvPr/>
        </p:nvSpPr>
        <p:spPr>
          <a:xfrm>
            <a:off x="10050625" y="2840799"/>
            <a:ext cx="1587760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Agosto de</a:t>
            </a:r>
          </a:p>
          <a:p>
            <a:pPr algn="ctr"/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2019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0D784DCF-DC9B-4191-970A-F9A9B133BC2D}"/>
              </a:ext>
            </a:extLst>
          </p:cNvPr>
          <p:cNvSpPr txBox="1"/>
          <p:nvPr/>
        </p:nvSpPr>
        <p:spPr>
          <a:xfrm>
            <a:off x="2984241" y="3462741"/>
            <a:ext cx="1587760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Princípios Gerais de Auditoria</a:t>
            </a:r>
          </a:p>
        </p:txBody>
      </p:sp>
      <p:sp>
        <p:nvSpPr>
          <p:cNvPr id="33" name="CaixaDeTexto 32">
            <a:extLst>
              <a:ext uri="{FF2B5EF4-FFF2-40B4-BE49-F238E27FC236}">
                <a16:creationId xmlns:a16="http://schemas.microsoft.com/office/drawing/2014/main" id="{6AB52009-2EF2-43F6-B9D1-2C6FEE928C36}"/>
              </a:ext>
            </a:extLst>
          </p:cNvPr>
          <p:cNvSpPr txBox="1"/>
          <p:nvPr/>
        </p:nvSpPr>
        <p:spPr>
          <a:xfrm>
            <a:off x="4750837" y="3462740"/>
            <a:ext cx="1587760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Auditoria</a:t>
            </a:r>
          </a:p>
          <a:p>
            <a:pPr algn="ctr"/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Financeira</a:t>
            </a:r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BBB7F1BF-B0B3-4F08-A1C6-0AB03F13F445}"/>
              </a:ext>
            </a:extLst>
          </p:cNvPr>
          <p:cNvSpPr txBox="1"/>
          <p:nvPr/>
        </p:nvSpPr>
        <p:spPr>
          <a:xfrm>
            <a:off x="6525209" y="3457511"/>
            <a:ext cx="1587760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Auditoria de Conformidade</a:t>
            </a:r>
          </a:p>
        </p:txBody>
      </p:sp>
      <p:sp>
        <p:nvSpPr>
          <p:cNvPr id="35" name="CaixaDeTexto 34">
            <a:extLst>
              <a:ext uri="{FF2B5EF4-FFF2-40B4-BE49-F238E27FC236}">
                <a16:creationId xmlns:a16="http://schemas.microsoft.com/office/drawing/2014/main" id="{22760C70-44DF-424B-B9FF-8258FF84B5CF}"/>
              </a:ext>
            </a:extLst>
          </p:cNvPr>
          <p:cNvSpPr txBox="1"/>
          <p:nvPr/>
        </p:nvSpPr>
        <p:spPr>
          <a:xfrm>
            <a:off x="8284029" y="3457510"/>
            <a:ext cx="1587760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Auditoria</a:t>
            </a:r>
          </a:p>
          <a:p>
            <a:pPr algn="ctr"/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Operacional</a:t>
            </a:r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B7E8D4A4-0BA5-4097-AFDF-FE281E36479A}"/>
              </a:ext>
            </a:extLst>
          </p:cNvPr>
          <p:cNvSpPr txBox="1"/>
          <p:nvPr/>
        </p:nvSpPr>
        <p:spPr>
          <a:xfrm>
            <a:off x="10050625" y="3465569"/>
            <a:ext cx="1587760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latin typeface="Arial" panose="020B0604020202020204" pitchFamily="34" charset="0"/>
                <a:cs typeface="Arial" panose="020B0604020202020204" pitchFamily="34" charset="0"/>
              </a:rPr>
              <a:t>Controle de Qualidade</a:t>
            </a:r>
          </a:p>
        </p:txBody>
      </p:sp>
      <p:sp>
        <p:nvSpPr>
          <p:cNvPr id="37" name="CaixaDeTexto 36">
            <a:extLst>
              <a:ext uri="{FF2B5EF4-FFF2-40B4-BE49-F238E27FC236}">
                <a16:creationId xmlns:a16="http://schemas.microsoft.com/office/drawing/2014/main" id="{DD899749-84BA-41B8-8B76-D9527BF2469A}"/>
              </a:ext>
            </a:extLst>
          </p:cNvPr>
          <p:cNvSpPr txBox="1"/>
          <p:nvPr/>
        </p:nvSpPr>
        <p:spPr>
          <a:xfrm>
            <a:off x="2980353" y="4078331"/>
            <a:ext cx="1587760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Estatística</a:t>
            </a:r>
          </a:p>
          <a:p>
            <a:pPr algn="ctr"/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Básica</a:t>
            </a:r>
          </a:p>
        </p:txBody>
      </p:sp>
      <p:sp>
        <p:nvSpPr>
          <p:cNvPr id="38" name="CaixaDeTexto 37">
            <a:extLst>
              <a:ext uri="{FF2B5EF4-FFF2-40B4-BE49-F238E27FC236}">
                <a16:creationId xmlns:a16="http://schemas.microsoft.com/office/drawing/2014/main" id="{1CBB3C85-83E3-4862-8CCE-2D6621FCAF7E}"/>
              </a:ext>
            </a:extLst>
          </p:cNvPr>
          <p:cNvSpPr txBox="1"/>
          <p:nvPr/>
        </p:nvSpPr>
        <p:spPr>
          <a:xfrm>
            <a:off x="6525209" y="4078331"/>
            <a:ext cx="1587760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Lei do 1º dígito</a:t>
            </a:r>
          </a:p>
          <a:p>
            <a:pPr algn="ctr"/>
            <a:r>
              <a:rPr lang="pt-BR" sz="1200" dirty="0" err="1">
                <a:latin typeface="Arial" panose="020B0604020202020204" pitchFamily="34" charset="0"/>
                <a:cs typeface="Arial" panose="020B0604020202020204" pitchFamily="34" charset="0"/>
              </a:rPr>
              <a:t>Newcomb-Benford</a:t>
            </a:r>
            <a:endParaRPr lang="pt-BR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CaixaDeTexto 38">
            <a:extLst>
              <a:ext uri="{FF2B5EF4-FFF2-40B4-BE49-F238E27FC236}">
                <a16:creationId xmlns:a16="http://schemas.microsoft.com/office/drawing/2014/main" id="{2CA38A50-B8B4-45A7-A5CC-F585239CDFF6}"/>
              </a:ext>
            </a:extLst>
          </p:cNvPr>
          <p:cNvSpPr txBox="1"/>
          <p:nvPr/>
        </p:nvSpPr>
        <p:spPr>
          <a:xfrm>
            <a:off x="4740339" y="4078331"/>
            <a:ext cx="1587760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Amostragem por unidade monetária</a:t>
            </a:r>
          </a:p>
        </p:txBody>
      </p:sp>
      <p:sp>
        <p:nvSpPr>
          <p:cNvPr id="40" name="CaixaDeTexto 39">
            <a:extLst>
              <a:ext uri="{FF2B5EF4-FFF2-40B4-BE49-F238E27FC236}">
                <a16:creationId xmlns:a16="http://schemas.microsoft.com/office/drawing/2014/main" id="{4C3A06CC-5CA0-4CF0-A5F6-E75E365B6072}"/>
              </a:ext>
            </a:extLst>
          </p:cNvPr>
          <p:cNvSpPr txBox="1"/>
          <p:nvPr/>
        </p:nvSpPr>
        <p:spPr>
          <a:xfrm>
            <a:off x="8284029" y="4078330"/>
            <a:ext cx="1587760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Painel de </a:t>
            </a:r>
          </a:p>
          <a:p>
            <a:pPr algn="ctr"/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indicadores</a:t>
            </a:r>
          </a:p>
        </p:txBody>
      </p:sp>
      <p:sp>
        <p:nvSpPr>
          <p:cNvPr id="41" name="CaixaDeTexto 40">
            <a:extLst>
              <a:ext uri="{FF2B5EF4-FFF2-40B4-BE49-F238E27FC236}">
                <a16:creationId xmlns:a16="http://schemas.microsoft.com/office/drawing/2014/main" id="{843C5EAE-3E6F-4C17-A91C-440D92B2FE33}"/>
              </a:ext>
            </a:extLst>
          </p:cNvPr>
          <p:cNvSpPr txBox="1"/>
          <p:nvPr/>
        </p:nvSpPr>
        <p:spPr>
          <a:xfrm>
            <a:off x="10050625" y="4078330"/>
            <a:ext cx="1587760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200" dirty="0">
                <a:latin typeface="Arial" panose="020B0604020202020204" pitchFamily="34" charset="0"/>
                <a:cs typeface="Arial" panose="020B0604020202020204" pitchFamily="34" charset="0"/>
              </a:rPr>
              <a:t>Regressão linear simples</a:t>
            </a:r>
          </a:p>
        </p:txBody>
      </p:sp>
    </p:spTree>
    <p:extLst>
      <p:ext uri="{BB962C8B-B14F-4D97-AF65-F5344CB8AC3E}">
        <p14:creationId xmlns:p14="http://schemas.microsoft.com/office/powerpoint/2010/main" val="2730330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148EC341-9024-45B9-8C2C-CA194B127A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421" y="201871"/>
            <a:ext cx="1377815" cy="286537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807AA6BC-4CE2-4593-95CB-B30D36A2E55F}"/>
              </a:ext>
            </a:extLst>
          </p:cNvPr>
          <p:cNvSpPr txBox="1"/>
          <p:nvPr/>
        </p:nvSpPr>
        <p:spPr>
          <a:xfrm>
            <a:off x="4087062" y="3429000"/>
            <a:ext cx="4017876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INSTITUTO RUI BARBOSA</a:t>
            </a:r>
          </a:p>
          <a:p>
            <a:pPr algn="ctr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irb@irbcontas.org.br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(41) 3350-1875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E32D5B92-EB0E-4147-8219-33FF96BDD7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97280" y="747346"/>
            <a:ext cx="4397440" cy="2074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6011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306</Words>
  <Application>Microsoft Office PowerPoint</Application>
  <PresentationFormat>Widescreen</PresentationFormat>
  <Paragraphs>90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Nelson Nei Granato Neto</dc:creator>
  <cp:lastModifiedBy>Nelson Nei Granato Neto</cp:lastModifiedBy>
  <cp:revision>28</cp:revision>
  <dcterms:created xsi:type="dcterms:W3CDTF">2018-03-15T17:13:51Z</dcterms:created>
  <dcterms:modified xsi:type="dcterms:W3CDTF">2018-10-10T20:00:57Z</dcterms:modified>
</cp:coreProperties>
</file>