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368" r:id="rId3"/>
    <p:sldId id="571" r:id="rId4"/>
    <p:sldId id="573" r:id="rId5"/>
    <p:sldId id="575" r:id="rId6"/>
    <p:sldId id="589" r:id="rId7"/>
    <p:sldId id="577" r:id="rId8"/>
    <p:sldId id="584" r:id="rId9"/>
    <p:sldId id="586" r:id="rId10"/>
    <p:sldId id="585" r:id="rId11"/>
    <p:sldId id="583" r:id="rId12"/>
    <p:sldId id="579" r:id="rId13"/>
    <p:sldId id="588" r:id="rId14"/>
    <p:sldId id="587" r:id="rId15"/>
    <p:sldId id="581" r:id="rId16"/>
    <p:sldId id="582" r:id="rId17"/>
  </p:sldIdLst>
  <p:sldSz cx="9144000" cy="6858000" type="screen4x3"/>
  <p:notesSz cx="9926638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FF0000"/>
    <a:srgbClr val="0000FF"/>
    <a:srgbClr val="42CAA6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97" autoAdjust="0"/>
    <p:restoredTop sz="75583" autoAdjust="0"/>
  </p:normalViewPr>
  <p:slideViewPr>
    <p:cSldViewPr>
      <p:cViewPr varScale="1">
        <p:scale>
          <a:sx n="83" d="100"/>
          <a:sy n="83" d="100"/>
        </p:scale>
        <p:origin x="130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0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C6347-3B6B-40AB-BA23-602FE79C556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32B4B7E-A1EE-4C75-8761-0B8BE7162F2D}">
      <dgm:prSet phldrT="[Texto]" custT="1"/>
      <dgm:spPr/>
      <dgm:t>
        <a:bodyPr/>
        <a:lstStyle/>
        <a:p>
          <a:r>
            <a:rPr lang="pt-BR" sz="2800" b="1" dirty="0"/>
            <a:t>FISCALIZA</a:t>
          </a:r>
        </a:p>
      </dgm:t>
    </dgm:pt>
    <dgm:pt modelId="{7314EA66-6EF1-4114-B89D-AFF7C24EE546}" type="parTrans" cxnId="{777651A4-FED8-4B22-83EF-7B340F143F79}">
      <dgm:prSet/>
      <dgm:spPr/>
      <dgm:t>
        <a:bodyPr/>
        <a:lstStyle/>
        <a:p>
          <a:endParaRPr lang="pt-BR"/>
        </a:p>
      </dgm:t>
    </dgm:pt>
    <dgm:pt modelId="{AD157112-A41F-463B-B90C-BD5B6FE7314C}" type="sibTrans" cxnId="{777651A4-FED8-4B22-83EF-7B340F143F79}">
      <dgm:prSet/>
      <dgm:spPr/>
      <dgm:t>
        <a:bodyPr/>
        <a:lstStyle/>
        <a:p>
          <a:endParaRPr lang="pt-BR"/>
        </a:p>
      </dgm:t>
    </dgm:pt>
    <dgm:pt modelId="{7E2108E8-3534-4108-824E-5DAE38F0C777}">
      <dgm:prSet phldrT="[Texto]" custT="1"/>
      <dgm:spPr/>
      <dgm:t>
        <a:bodyPr/>
        <a:lstStyle/>
        <a:p>
          <a:r>
            <a:rPr lang="pt-BR" sz="2800" b="1" dirty="0"/>
            <a:t>RECOMENDA</a:t>
          </a:r>
        </a:p>
      </dgm:t>
    </dgm:pt>
    <dgm:pt modelId="{9186D526-7E3D-4EB3-ABD0-35A732BECE7D}" type="parTrans" cxnId="{4594B7E9-5264-442D-9DFC-EA7516E394D2}">
      <dgm:prSet/>
      <dgm:spPr/>
      <dgm:t>
        <a:bodyPr/>
        <a:lstStyle/>
        <a:p>
          <a:endParaRPr lang="pt-BR"/>
        </a:p>
      </dgm:t>
    </dgm:pt>
    <dgm:pt modelId="{1831A5EE-FB77-4BCF-BD9B-344C015F4F03}" type="sibTrans" cxnId="{4594B7E9-5264-442D-9DFC-EA7516E394D2}">
      <dgm:prSet/>
      <dgm:spPr/>
      <dgm:t>
        <a:bodyPr/>
        <a:lstStyle/>
        <a:p>
          <a:endParaRPr lang="pt-BR"/>
        </a:p>
      </dgm:t>
    </dgm:pt>
    <dgm:pt modelId="{088C90C5-D46E-41E4-9936-4B865F2DEF11}">
      <dgm:prSet phldrT="[Texto]" custT="1"/>
      <dgm:spPr/>
      <dgm:t>
        <a:bodyPr/>
        <a:lstStyle/>
        <a:p>
          <a:r>
            <a:rPr lang="pt-BR" sz="2800" b="1" dirty="0"/>
            <a:t>MONITORA</a:t>
          </a:r>
          <a:r>
            <a:rPr lang="pt-BR" sz="2400" b="1" dirty="0"/>
            <a:t> </a:t>
          </a:r>
        </a:p>
      </dgm:t>
    </dgm:pt>
    <dgm:pt modelId="{1694D16B-1F1F-4771-BE92-0A06A64F59D2}" type="parTrans" cxnId="{B9694EC0-57BF-41D0-B293-BE483063814C}">
      <dgm:prSet/>
      <dgm:spPr/>
      <dgm:t>
        <a:bodyPr/>
        <a:lstStyle/>
        <a:p>
          <a:endParaRPr lang="pt-BR"/>
        </a:p>
      </dgm:t>
    </dgm:pt>
    <dgm:pt modelId="{009CA01C-655C-4449-93A7-0F0B1CEF668D}" type="sibTrans" cxnId="{B9694EC0-57BF-41D0-B293-BE483063814C}">
      <dgm:prSet/>
      <dgm:spPr/>
      <dgm:t>
        <a:bodyPr/>
        <a:lstStyle/>
        <a:p>
          <a:endParaRPr lang="pt-BR"/>
        </a:p>
      </dgm:t>
    </dgm:pt>
    <dgm:pt modelId="{22613C05-EBC8-4343-9504-9A8A6067B5FA}">
      <dgm:prSet phldrT="[Texto]" custT="1"/>
      <dgm:spPr/>
      <dgm:t>
        <a:bodyPr/>
        <a:lstStyle/>
        <a:p>
          <a:r>
            <a:rPr lang="pt-BR" sz="2800" b="1" dirty="0">
              <a:solidFill>
                <a:srgbClr val="FF0000"/>
              </a:solidFill>
            </a:rPr>
            <a:t>AVALIA</a:t>
          </a:r>
        </a:p>
        <a:p>
          <a:r>
            <a:rPr lang="pt-BR" sz="2800" b="1" dirty="0">
              <a:solidFill>
                <a:srgbClr val="FF0000"/>
              </a:solidFill>
            </a:rPr>
            <a:t>GOVERNO</a:t>
          </a:r>
        </a:p>
      </dgm:t>
    </dgm:pt>
    <dgm:pt modelId="{E2378EEA-AA47-49C4-8852-B05D81E74F3D}" type="parTrans" cxnId="{AFE51663-DEC7-41F1-873D-36BA9C0D5D68}">
      <dgm:prSet/>
      <dgm:spPr/>
      <dgm:t>
        <a:bodyPr/>
        <a:lstStyle/>
        <a:p>
          <a:endParaRPr lang="pt-BR"/>
        </a:p>
      </dgm:t>
    </dgm:pt>
    <dgm:pt modelId="{6917A6AA-401E-472B-8FC8-C9D70FEF74D8}" type="sibTrans" cxnId="{AFE51663-DEC7-41F1-873D-36BA9C0D5D68}">
      <dgm:prSet/>
      <dgm:spPr/>
      <dgm:t>
        <a:bodyPr/>
        <a:lstStyle/>
        <a:p>
          <a:endParaRPr lang="pt-BR"/>
        </a:p>
      </dgm:t>
    </dgm:pt>
    <dgm:pt modelId="{31020C3F-D866-4C0E-8628-07E264883D95}" type="pres">
      <dgm:prSet presAssocID="{12FC6347-3B6B-40AB-BA23-602FE79C556A}" presName="cycle" presStyleCnt="0">
        <dgm:presLayoutVars>
          <dgm:dir/>
          <dgm:resizeHandles val="exact"/>
        </dgm:presLayoutVars>
      </dgm:prSet>
      <dgm:spPr/>
    </dgm:pt>
    <dgm:pt modelId="{56208ACD-44CA-46CC-AB0A-8DB6E7CF56E0}" type="pres">
      <dgm:prSet presAssocID="{532B4B7E-A1EE-4C75-8761-0B8BE7162F2D}" presName="dummy" presStyleCnt="0"/>
      <dgm:spPr/>
    </dgm:pt>
    <dgm:pt modelId="{AA48987D-C12E-4268-B711-1AE6102DFE45}" type="pres">
      <dgm:prSet presAssocID="{532B4B7E-A1EE-4C75-8761-0B8BE7162F2D}" presName="node" presStyleLbl="revTx" presStyleIdx="0" presStyleCnt="4">
        <dgm:presLayoutVars>
          <dgm:bulletEnabled val="1"/>
        </dgm:presLayoutVars>
      </dgm:prSet>
      <dgm:spPr/>
    </dgm:pt>
    <dgm:pt modelId="{687BDCC7-68AE-4AE1-A321-34E6AB52A77C}" type="pres">
      <dgm:prSet presAssocID="{AD157112-A41F-463B-B90C-BD5B6FE7314C}" presName="sibTrans" presStyleLbl="node1" presStyleIdx="0" presStyleCnt="4"/>
      <dgm:spPr/>
    </dgm:pt>
    <dgm:pt modelId="{743FD67E-C228-4B52-972F-7BA7AF9C144B}" type="pres">
      <dgm:prSet presAssocID="{7E2108E8-3534-4108-824E-5DAE38F0C777}" presName="dummy" presStyleCnt="0"/>
      <dgm:spPr/>
    </dgm:pt>
    <dgm:pt modelId="{BAE2955D-7117-45D8-A903-9AC8F2E2DC89}" type="pres">
      <dgm:prSet presAssocID="{7E2108E8-3534-4108-824E-5DAE38F0C777}" presName="node" presStyleLbl="revTx" presStyleIdx="1" presStyleCnt="4" custScaleX="135526" custRadScaleRad="123062" custRadScaleInc="-22928">
        <dgm:presLayoutVars>
          <dgm:bulletEnabled val="1"/>
        </dgm:presLayoutVars>
      </dgm:prSet>
      <dgm:spPr/>
    </dgm:pt>
    <dgm:pt modelId="{00F07540-0C24-4144-B256-D69B0463E084}" type="pres">
      <dgm:prSet presAssocID="{1831A5EE-FB77-4BCF-BD9B-344C015F4F03}" presName="sibTrans" presStyleLbl="node1" presStyleIdx="1" presStyleCnt="4"/>
      <dgm:spPr/>
    </dgm:pt>
    <dgm:pt modelId="{0E1E4B05-B280-48F1-ACCD-F2828888304B}" type="pres">
      <dgm:prSet presAssocID="{088C90C5-D46E-41E4-9936-4B865F2DEF11}" presName="dummy" presStyleCnt="0"/>
      <dgm:spPr/>
    </dgm:pt>
    <dgm:pt modelId="{BA68879B-21C4-4367-B657-05281DC73010}" type="pres">
      <dgm:prSet presAssocID="{088C90C5-D46E-41E4-9936-4B865F2DEF11}" presName="node" presStyleLbl="revTx" presStyleIdx="2" presStyleCnt="4" custScaleX="117437">
        <dgm:presLayoutVars>
          <dgm:bulletEnabled val="1"/>
        </dgm:presLayoutVars>
      </dgm:prSet>
      <dgm:spPr/>
    </dgm:pt>
    <dgm:pt modelId="{C0CED9C5-E684-4D5B-9FCE-D13AADCF0942}" type="pres">
      <dgm:prSet presAssocID="{009CA01C-655C-4449-93A7-0F0B1CEF668D}" presName="sibTrans" presStyleLbl="node1" presStyleIdx="2" presStyleCnt="4"/>
      <dgm:spPr/>
    </dgm:pt>
    <dgm:pt modelId="{BB457210-B4C4-4BD6-B01D-6E468A68C20C}" type="pres">
      <dgm:prSet presAssocID="{22613C05-EBC8-4343-9504-9A8A6067B5FA}" presName="dummy" presStyleCnt="0"/>
      <dgm:spPr/>
    </dgm:pt>
    <dgm:pt modelId="{9E0C940B-AC45-4743-82E5-A53EFE56AFE6}" type="pres">
      <dgm:prSet presAssocID="{22613C05-EBC8-4343-9504-9A8A6067B5FA}" presName="node" presStyleLbl="revTx" presStyleIdx="3" presStyleCnt="4">
        <dgm:presLayoutVars>
          <dgm:bulletEnabled val="1"/>
        </dgm:presLayoutVars>
      </dgm:prSet>
      <dgm:spPr/>
    </dgm:pt>
    <dgm:pt modelId="{6B199D6B-C8E6-4ED5-8D1E-867AFA4A27D4}" type="pres">
      <dgm:prSet presAssocID="{6917A6AA-401E-472B-8FC8-C9D70FEF74D8}" presName="sibTrans" presStyleLbl="node1" presStyleIdx="3" presStyleCnt="4"/>
      <dgm:spPr/>
    </dgm:pt>
  </dgm:ptLst>
  <dgm:cxnLst>
    <dgm:cxn modelId="{CBA2D911-5B96-4012-9B5C-C6F9466C3B06}" type="presOf" srcId="{1831A5EE-FB77-4BCF-BD9B-344C015F4F03}" destId="{00F07540-0C24-4144-B256-D69B0463E084}" srcOrd="0" destOrd="0" presId="urn:microsoft.com/office/officeart/2005/8/layout/cycle1"/>
    <dgm:cxn modelId="{922BD713-E154-4AC1-977B-AFD2721E032C}" type="presOf" srcId="{AD157112-A41F-463B-B90C-BD5B6FE7314C}" destId="{687BDCC7-68AE-4AE1-A321-34E6AB52A77C}" srcOrd="0" destOrd="0" presId="urn:microsoft.com/office/officeart/2005/8/layout/cycle1"/>
    <dgm:cxn modelId="{3DD71836-C4D8-41EE-8484-502B9C3A2DAA}" type="presOf" srcId="{009CA01C-655C-4449-93A7-0F0B1CEF668D}" destId="{C0CED9C5-E684-4D5B-9FCE-D13AADCF0942}" srcOrd="0" destOrd="0" presId="urn:microsoft.com/office/officeart/2005/8/layout/cycle1"/>
    <dgm:cxn modelId="{AFE51663-DEC7-41F1-873D-36BA9C0D5D68}" srcId="{12FC6347-3B6B-40AB-BA23-602FE79C556A}" destId="{22613C05-EBC8-4343-9504-9A8A6067B5FA}" srcOrd="3" destOrd="0" parTransId="{E2378EEA-AA47-49C4-8852-B05D81E74F3D}" sibTransId="{6917A6AA-401E-472B-8FC8-C9D70FEF74D8}"/>
    <dgm:cxn modelId="{E320D277-8661-4E00-A512-75D51220EF85}" type="presOf" srcId="{22613C05-EBC8-4343-9504-9A8A6067B5FA}" destId="{9E0C940B-AC45-4743-82E5-A53EFE56AFE6}" srcOrd="0" destOrd="0" presId="urn:microsoft.com/office/officeart/2005/8/layout/cycle1"/>
    <dgm:cxn modelId="{26773D7A-0AF3-4621-81B7-DD000A986EBE}" type="presOf" srcId="{088C90C5-D46E-41E4-9936-4B865F2DEF11}" destId="{BA68879B-21C4-4367-B657-05281DC73010}" srcOrd="0" destOrd="0" presId="urn:microsoft.com/office/officeart/2005/8/layout/cycle1"/>
    <dgm:cxn modelId="{76AEEE84-DC5A-458C-A300-5554CF2AEAE7}" type="presOf" srcId="{532B4B7E-A1EE-4C75-8761-0B8BE7162F2D}" destId="{AA48987D-C12E-4268-B711-1AE6102DFE45}" srcOrd="0" destOrd="0" presId="urn:microsoft.com/office/officeart/2005/8/layout/cycle1"/>
    <dgm:cxn modelId="{777651A4-FED8-4B22-83EF-7B340F143F79}" srcId="{12FC6347-3B6B-40AB-BA23-602FE79C556A}" destId="{532B4B7E-A1EE-4C75-8761-0B8BE7162F2D}" srcOrd="0" destOrd="0" parTransId="{7314EA66-6EF1-4114-B89D-AFF7C24EE546}" sibTransId="{AD157112-A41F-463B-B90C-BD5B6FE7314C}"/>
    <dgm:cxn modelId="{B9694EC0-57BF-41D0-B293-BE483063814C}" srcId="{12FC6347-3B6B-40AB-BA23-602FE79C556A}" destId="{088C90C5-D46E-41E4-9936-4B865F2DEF11}" srcOrd="2" destOrd="0" parTransId="{1694D16B-1F1F-4771-BE92-0A06A64F59D2}" sibTransId="{009CA01C-655C-4449-93A7-0F0B1CEF668D}"/>
    <dgm:cxn modelId="{3C6002C3-DA2C-4D2B-9F36-274B7408028C}" type="presOf" srcId="{7E2108E8-3534-4108-824E-5DAE38F0C777}" destId="{BAE2955D-7117-45D8-A903-9AC8F2E2DC89}" srcOrd="0" destOrd="0" presId="urn:microsoft.com/office/officeart/2005/8/layout/cycle1"/>
    <dgm:cxn modelId="{C63A4EC4-7400-4044-8C66-DB33FD1CDEBF}" type="presOf" srcId="{12FC6347-3B6B-40AB-BA23-602FE79C556A}" destId="{31020C3F-D866-4C0E-8628-07E264883D95}" srcOrd="0" destOrd="0" presId="urn:microsoft.com/office/officeart/2005/8/layout/cycle1"/>
    <dgm:cxn modelId="{74ABA7C7-1278-4827-B997-25FCA442FA51}" type="presOf" srcId="{6917A6AA-401E-472B-8FC8-C9D70FEF74D8}" destId="{6B199D6B-C8E6-4ED5-8D1E-867AFA4A27D4}" srcOrd="0" destOrd="0" presId="urn:microsoft.com/office/officeart/2005/8/layout/cycle1"/>
    <dgm:cxn modelId="{4594B7E9-5264-442D-9DFC-EA7516E394D2}" srcId="{12FC6347-3B6B-40AB-BA23-602FE79C556A}" destId="{7E2108E8-3534-4108-824E-5DAE38F0C777}" srcOrd="1" destOrd="0" parTransId="{9186D526-7E3D-4EB3-ABD0-35A732BECE7D}" sibTransId="{1831A5EE-FB77-4BCF-BD9B-344C015F4F03}"/>
    <dgm:cxn modelId="{EB9E9D84-CCFA-4B4C-A429-BD303E1F3497}" type="presParOf" srcId="{31020C3F-D866-4C0E-8628-07E264883D95}" destId="{56208ACD-44CA-46CC-AB0A-8DB6E7CF56E0}" srcOrd="0" destOrd="0" presId="urn:microsoft.com/office/officeart/2005/8/layout/cycle1"/>
    <dgm:cxn modelId="{059A6335-4A40-4F3C-9D61-729EB4A1011A}" type="presParOf" srcId="{31020C3F-D866-4C0E-8628-07E264883D95}" destId="{AA48987D-C12E-4268-B711-1AE6102DFE45}" srcOrd="1" destOrd="0" presId="urn:microsoft.com/office/officeart/2005/8/layout/cycle1"/>
    <dgm:cxn modelId="{4B7D54D8-057A-485B-A059-EB8A5E9C583B}" type="presParOf" srcId="{31020C3F-D866-4C0E-8628-07E264883D95}" destId="{687BDCC7-68AE-4AE1-A321-34E6AB52A77C}" srcOrd="2" destOrd="0" presId="urn:microsoft.com/office/officeart/2005/8/layout/cycle1"/>
    <dgm:cxn modelId="{44236549-3243-4EA2-A9E8-96F245AC76D1}" type="presParOf" srcId="{31020C3F-D866-4C0E-8628-07E264883D95}" destId="{743FD67E-C228-4B52-972F-7BA7AF9C144B}" srcOrd="3" destOrd="0" presId="urn:microsoft.com/office/officeart/2005/8/layout/cycle1"/>
    <dgm:cxn modelId="{ED92DB78-9C55-401F-B060-C796A32D9CA7}" type="presParOf" srcId="{31020C3F-D866-4C0E-8628-07E264883D95}" destId="{BAE2955D-7117-45D8-A903-9AC8F2E2DC89}" srcOrd="4" destOrd="0" presId="urn:microsoft.com/office/officeart/2005/8/layout/cycle1"/>
    <dgm:cxn modelId="{71B7E489-9D9E-480F-88DC-D521BB33388D}" type="presParOf" srcId="{31020C3F-D866-4C0E-8628-07E264883D95}" destId="{00F07540-0C24-4144-B256-D69B0463E084}" srcOrd="5" destOrd="0" presId="urn:microsoft.com/office/officeart/2005/8/layout/cycle1"/>
    <dgm:cxn modelId="{1A174308-AE3D-4C31-A982-D80B5ECCD0E3}" type="presParOf" srcId="{31020C3F-D866-4C0E-8628-07E264883D95}" destId="{0E1E4B05-B280-48F1-ACCD-F2828888304B}" srcOrd="6" destOrd="0" presId="urn:microsoft.com/office/officeart/2005/8/layout/cycle1"/>
    <dgm:cxn modelId="{3F91C3D5-A58F-4F01-8182-6274ECBB2D53}" type="presParOf" srcId="{31020C3F-D866-4C0E-8628-07E264883D95}" destId="{BA68879B-21C4-4367-B657-05281DC73010}" srcOrd="7" destOrd="0" presId="urn:microsoft.com/office/officeart/2005/8/layout/cycle1"/>
    <dgm:cxn modelId="{8E68D720-3165-482B-BA8C-9BCF2539C6AA}" type="presParOf" srcId="{31020C3F-D866-4C0E-8628-07E264883D95}" destId="{C0CED9C5-E684-4D5B-9FCE-D13AADCF0942}" srcOrd="8" destOrd="0" presId="urn:microsoft.com/office/officeart/2005/8/layout/cycle1"/>
    <dgm:cxn modelId="{BAE0F54F-4C36-493A-BA4E-96AF6EA1C956}" type="presParOf" srcId="{31020C3F-D866-4C0E-8628-07E264883D95}" destId="{BB457210-B4C4-4BD6-B01D-6E468A68C20C}" srcOrd="9" destOrd="0" presId="urn:microsoft.com/office/officeart/2005/8/layout/cycle1"/>
    <dgm:cxn modelId="{AF7CA0A9-F522-4934-BE50-B2C2A000CCE4}" type="presParOf" srcId="{31020C3F-D866-4C0E-8628-07E264883D95}" destId="{9E0C940B-AC45-4743-82E5-A53EFE56AFE6}" srcOrd="10" destOrd="0" presId="urn:microsoft.com/office/officeart/2005/8/layout/cycle1"/>
    <dgm:cxn modelId="{CF754036-2F1E-40DE-A552-F42445E4DCFE}" type="presParOf" srcId="{31020C3F-D866-4C0E-8628-07E264883D95}" destId="{6B199D6B-C8E6-4ED5-8D1E-867AFA4A27D4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8987D-C12E-4268-B711-1AE6102DFE45}">
      <dsp:nvSpPr>
        <dsp:cNvPr id="0" name=""/>
        <dsp:cNvSpPr/>
      </dsp:nvSpPr>
      <dsp:spPr>
        <a:xfrm>
          <a:off x="4682807" y="113240"/>
          <a:ext cx="1788949" cy="1788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/>
            <a:t>FISCALIZA</a:t>
          </a:r>
        </a:p>
      </dsp:txBody>
      <dsp:txXfrm>
        <a:off x="4682807" y="113240"/>
        <a:ext cx="1788949" cy="1788949"/>
      </dsp:txXfrm>
    </dsp:sp>
    <dsp:sp modelId="{687BDCC7-68AE-4AE1-A321-34E6AB52A77C}">
      <dsp:nvSpPr>
        <dsp:cNvPr id="0" name=""/>
        <dsp:cNvSpPr/>
      </dsp:nvSpPr>
      <dsp:spPr>
        <a:xfrm>
          <a:off x="1924193" y="733880"/>
          <a:ext cx="5050321" cy="5050321"/>
        </a:xfrm>
        <a:prstGeom prst="circularArrow">
          <a:avLst>
            <a:gd name="adj1" fmla="val 6907"/>
            <a:gd name="adj2" fmla="val 465775"/>
            <a:gd name="adj3" fmla="val 21140304"/>
            <a:gd name="adj4" fmla="val 19248560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2955D-7117-45D8-A903-9AC8F2E2DC89}">
      <dsp:nvSpPr>
        <dsp:cNvPr id="0" name=""/>
        <dsp:cNvSpPr/>
      </dsp:nvSpPr>
      <dsp:spPr>
        <a:xfrm>
          <a:off x="4925521" y="3262837"/>
          <a:ext cx="2424491" cy="1788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/>
            <a:t>RECOMENDA</a:t>
          </a:r>
        </a:p>
      </dsp:txBody>
      <dsp:txXfrm>
        <a:off x="4925521" y="3262837"/>
        <a:ext cx="2424491" cy="1788949"/>
      </dsp:txXfrm>
    </dsp:sp>
    <dsp:sp modelId="{00F07540-0C24-4144-B256-D69B0463E084}">
      <dsp:nvSpPr>
        <dsp:cNvPr id="0" name=""/>
        <dsp:cNvSpPr/>
      </dsp:nvSpPr>
      <dsp:spPr>
        <a:xfrm>
          <a:off x="2317194" y="351561"/>
          <a:ext cx="5050321" cy="5050321"/>
        </a:xfrm>
        <a:prstGeom prst="circularArrow">
          <a:avLst>
            <a:gd name="adj1" fmla="val 6907"/>
            <a:gd name="adj2" fmla="val 465775"/>
            <a:gd name="adj3" fmla="val 7072846"/>
            <a:gd name="adj4" fmla="val 5266818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8879B-21C4-4367-B657-05281DC73010}">
      <dsp:nvSpPr>
        <dsp:cNvPr id="0" name=""/>
        <dsp:cNvSpPr/>
      </dsp:nvSpPr>
      <dsp:spPr>
        <a:xfrm>
          <a:off x="1490175" y="3149903"/>
          <a:ext cx="2100888" cy="1788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/>
            <a:t>MONITORA</a:t>
          </a:r>
          <a:r>
            <a:rPr lang="pt-BR" sz="2400" b="1" kern="1200" dirty="0"/>
            <a:t> </a:t>
          </a:r>
        </a:p>
      </dsp:txBody>
      <dsp:txXfrm>
        <a:off x="1490175" y="3149903"/>
        <a:ext cx="2100888" cy="1788949"/>
      </dsp:txXfrm>
    </dsp:sp>
    <dsp:sp modelId="{C0CED9C5-E684-4D5B-9FCE-D13AADCF0942}">
      <dsp:nvSpPr>
        <dsp:cNvPr id="0" name=""/>
        <dsp:cNvSpPr/>
      </dsp:nvSpPr>
      <dsp:spPr>
        <a:xfrm>
          <a:off x="1533790" y="886"/>
          <a:ext cx="5050321" cy="5050321"/>
        </a:xfrm>
        <a:prstGeom prst="circularArrow">
          <a:avLst>
            <a:gd name="adj1" fmla="val 6907"/>
            <a:gd name="adj2" fmla="val 465775"/>
            <a:gd name="adj3" fmla="val 11347636"/>
            <a:gd name="adj4" fmla="val 9786589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C940B-AC45-4743-82E5-A53EFE56AFE6}">
      <dsp:nvSpPr>
        <dsp:cNvPr id="0" name=""/>
        <dsp:cNvSpPr/>
      </dsp:nvSpPr>
      <dsp:spPr>
        <a:xfrm>
          <a:off x="1646144" y="113240"/>
          <a:ext cx="1788949" cy="1788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solidFill>
                <a:srgbClr val="FF0000"/>
              </a:solidFill>
            </a:rPr>
            <a:t>AVALIA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solidFill>
                <a:srgbClr val="FF0000"/>
              </a:solidFill>
            </a:rPr>
            <a:t>GOVERNO</a:t>
          </a:r>
        </a:p>
      </dsp:txBody>
      <dsp:txXfrm>
        <a:off x="1646144" y="113240"/>
        <a:ext cx="1788949" cy="1788949"/>
      </dsp:txXfrm>
    </dsp:sp>
    <dsp:sp modelId="{6B199D6B-C8E6-4ED5-8D1E-867AFA4A27D4}">
      <dsp:nvSpPr>
        <dsp:cNvPr id="0" name=""/>
        <dsp:cNvSpPr/>
      </dsp:nvSpPr>
      <dsp:spPr>
        <a:xfrm>
          <a:off x="1533790" y="886"/>
          <a:ext cx="5050321" cy="5050321"/>
        </a:xfrm>
        <a:prstGeom prst="circularArrow">
          <a:avLst>
            <a:gd name="adj1" fmla="val 6907"/>
            <a:gd name="adj2" fmla="val 465775"/>
            <a:gd name="adj3" fmla="val 16747636"/>
            <a:gd name="adj4" fmla="val 15186589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286A-DB5D-408F-9688-9D3DAAD1D261}" type="datetimeFigureOut">
              <a:rPr lang="pt-BR" smtClean="0"/>
              <a:t>01/11/2018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2798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C732A-845E-4A94-8EFD-7E3537323E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901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CCB4E-B110-414F-BFF5-7D09D628D0D5}" type="datetimeFigureOut">
              <a:rPr lang="pt-BR" smtClean="0"/>
              <a:t>01/11/2018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419475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4" y="3300412"/>
            <a:ext cx="794131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8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C3F0C-0375-4F18-9001-F447964363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3760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194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040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038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789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657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4030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378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742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509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70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256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172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941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9094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439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C3F0C-0375-4F18-9001-F447964363A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43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55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56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002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tc514616\AppData\Local\Microsoft\Windows\Temporary Internet Files\Content.Outlook\LCHOZOF8\Slide PPT EGP Nov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61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8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98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09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200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61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79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82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193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FEFCB-7AFF-4810-9AB2-52A22C65E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32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0" y="404664"/>
            <a:ext cx="7848873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800" b="1" dirty="0">
              <a:solidFill>
                <a:srgbClr val="005392"/>
              </a:solidFill>
            </a:endParaRPr>
          </a:p>
          <a:p>
            <a:pPr algn="ctr"/>
            <a:endParaRPr lang="pt-BR" sz="2500" b="1" dirty="0">
              <a:solidFill>
                <a:srgbClr val="0053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2500" b="1" dirty="0">
              <a:solidFill>
                <a:srgbClr val="0053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2500" b="1" dirty="0">
              <a:solidFill>
                <a:srgbClr val="00539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6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PRESTAÇÃO DE CONTAS ANUAL MUNICIPAL</a:t>
            </a:r>
          </a:p>
          <a:p>
            <a:pPr algn="ctr"/>
            <a:endParaRPr lang="pt-BR" sz="3000" dirty="0">
              <a:solidFill>
                <a:srgbClr val="005392"/>
              </a:solidFill>
            </a:endParaRPr>
          </a:p>
          <a:p>
            <a:pPr algn="ctr"/>
            <a:r>
              <a:rPr lang="pt-BR" sz="3000" dirty="0">
                <a:solidFill>
                  <a:srgbClr val="005392"/>
                </a:solidFill>
              </a:rPr>
              <a:t>Modelo para avaliação de governo</a:t>
            </a: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endParaRPr lang="pt-BR" dirty="0">
              <a:solidFill>
                <a:srgbClr val="005392"/>
              </a:solidFill>
            </a:endParaRPr>
          </a:p>
          <a:p>
            <a:pPr algn="ctr"/>
            <a:r>
              <a:rPr lang="pt-BR" sz="1500" dirty="0">
                <a:solidFill>
                  <a:srgbClr val="005392"/>
                </a:solidFill>
              </a:rPr>
              <a:t>13/11/2018</a:t>
            </a:r>
          </a:p>
        </p:txBody>
      </p:sp>
    </p:spTree>
    <p:extLst>
      <p:ext uri="{BB962C8B-B14F-4D97-AF65-F5344CB8AC3E}">
        <p14:creationId xmlns:p14="http://schemas.microsoft.com/office/powerpoint/2010/main" val="3312278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179777"/>
            <a:ext cx="788366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endParaRPr lang="pt-BR" sz="35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321C25D-0B87-4BBA-A803-2A8995E66B1F}"/>
              </a:ext>
            </a:extLst>
          </p:cNvPr>
          <p:cNvSpPr/>
          <p:nvPr/>
        </p:nvSpPr>
        <p:spPr>
          <a:xfrm>
            <a:off x="3249156" y="881424"/>
            <a:ext cx="2645686" cy="14401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Desempenho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8482BF8A-E75D-4B2A-B794-6717DC6AE7A7}"/>
              </a:ext>
            </a:extLst>
          </p:cNvPr>
          <p:cNvSpPr/>
          <p:nvPr/>
        </p:nvSpPr>
        <p:spPr>
          <a:xfrm>
            <a:off x="759471" y="2404918"/>
            <a:ext cx="7758254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Avalia o desempenho de políticas públicas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Fonte: Dados externos ou questionários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Cumprimento de metas: PNE, PNAB, PNRS, PNSB, Resultado Financeiro -&gt; </a:t>
            </a:r>
            <a:r>
              <a:rPr lang="pt-BR" sz="2400" b="1" dirty="0">
                <a:solidFill>
                  <a:srgbClr val="005392"/>
                </a:solidFill>
              </a:rPr>
              <a:t>EFICÁCIA (indicadores)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Confronto com despesa alocada por aluno (educação) e por habitante (saúde) pela técnica de análise envoltória de dados -&gt; </a:t>
            </a:r>
            <a:r>
              <a:rPr lang="pt-BR" sz="2400" b="1" dirty="0">
                <a:solidFill>
                  <a:srgbClr val="005392"/>
                </a:solidFill>
              </a:rPr>
              <a:t>EFICIÊNCIA (indicadores)</a:t>
            </a:r>
          </a:p>
        </p:txBody>
      </p:sp>
    </p:spTree>
    <p:extLst>
      <p:ext uri="{BB962C8B-B14F-4D97-AF65-F5344CB8AC3E}">
        <p14:creationId xmlns:p14="http://schemas.microsoft.com/office/powerpoint/2010/main" val="2090197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179777"/>
            <a:ext cx="788366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 – ÁREAS / DIMENSÕES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endParaRPr lang="pt-BR" sz="35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505EA15-AB89-4E45-8AA7-2EB68243CB6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0375" y="980728"/>
          <a:ext cx="8504112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28">
                  <a:extLst>
                    <a:ext uri="{9D8B030D-6E8A-4147-A177-3AD203B41FA5}">
                      <a16:colId xmlns:a16="http://schemas.microsoft.com/office/drawing/2014/main" val="366721972"/>
                    </a:ext>
                  </a:extLst>
                </a:gridCol>
                <a:gridCol w="2126028">
                  <a:extLst>
                    <a:ext uri="{9D8B030D-6E8A-4147-A177-3AD203B41FA5}">
                      <a16:colId xmlns:a16="http://schemas.microsoft.com/office/drawing/2014/main" val="105365633"/>
                    </a:ext>
                  </a:extLst>
                </a:gridCol>
                <a:gridCol w="2126028">
                  <a:extLst>
                    <a:ext uri="{9D8B030D-6E8A-4147-A177-3AD203B41FA5}">
                      <a16:colId xmlns:a16="http://schemas.microsoft.com/office/drawing/2014/main" val="828011865"/>
                    </a:ext>
                  </a:extLst>
                </a:gridCol>
                <a:gridCol w="2126028">
                  <a:extLst>
                    <a:ext uri="{9D8B030D-6E8A-4147-A177-3AD203B41FA5}">
                      <a16:colId xmlns:a16="http://schemas.microsoft.com/office/drawing/2014/main" val="1136246888"/>
                    </a:ext>
                  </a:extLst>
                </a:gridCol>
              </a:tblGrid>
              <a:tr h="1242138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EDUCAÇÃO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SAÚDE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SANEAMENTO BÁSICO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FINANÇAS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9371969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Normas e Limites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/>
                        <a:t>Normas e Limites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Normas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/>
                        <a:t>Normas e Limites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6983041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574416"/>
                  </a:ext>
                </a:extLst>
              </a:tr>
              <a:tr h="1242138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Controles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Controles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Controles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Controles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3275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675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Modelo para emissão de opinião:</a:t>
            </a:r>
            <a:endParaRPr lang="pt-BR" sz="20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1567144-D9BF-413B-9070-45C8BFA67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215354"/>
              </p:ext>
            </p:extLst>
          </p:nvPr>
        </p:nvGraphicFramePr>
        <p:xfrm>
          <a:off x="971600" y="2168860"/>
          <a:ext cx="2913388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80">
                  <a:extLst>
                    <a:ext uri="{9D8B030D-6E8A-4147-A177-3AD203B41FA5}">
                      <a16:colId xmlns:a16="http://schemas.microsoft.com/office/drawing/2014/main" val="3679046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477625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ÁREA “X”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RESULTADO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Normas e Limites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A</a:t>
                      </a:r>
                      <a:endParaRPr lang="pt-B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45249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Controles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2287095"/>
                  </a:ext>
                </a:extLst>
              </a:tr>
            </a:tbl>
          </a:graphicData>
        </a:graphic>
      </p:graphicFrame>
      <p:pic>
        <p:nvPicPr>
          <p:cNvPr id="6" name="Gráfico 5" descr="Marca de seleção">
            <a:extLst>
              <a:ext uri="{FF2B5EF4-FFF2-40B4-BE49-F238E27FC236}">
                <a16:creationId xmlns:a16="http://schemas.microsoft.com/office/drawing/2014/main" id="{1982FA8C-8D3A-49D1-B4A6-F1D459A9BB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05768" y="2718544"/>
            <a:ext cx="394024" cy="394024"/>
          </a:xfrm>
          <a:prstGeom prst="rect">
            <a:avLst/>
          </a:prstGeom>
        </p:spPr>
      </p:pic>
      <p:pic>
        <p:nvPicPr>
          <p:cNvPr id="15" name="Gráfico 14" descr="Marca de seleção">
            <a:extLst>
              <a:ext uri="{FF2B5EF4-FFF2-40B4-BE49-F238E27FC236}">
                <a16:creationId xmlns:a16="http://schemas.microsoft.com/office/drawing/2014/main" id="{2B2048F9-E1B6-45F1-A688-D8ED8392BE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07222" y="3188858"/>
            <a:ext cx="394024" cy="394024"/>
          </a:xfrm>
          <a:prstGeom prst="rect">
            <a:avLst/>
          </a:prstGeom>
        </p:spPr>
      </p:pic>
      <p:pic>
        <p:nvPicPr>
          <p:cNvPr id="16" name="Gráfico 15" descr="Marca de seleção">
            <a:extLst>
              <a:ext uri="{FF2B5EF4-FFF2-40B4-BE49-F238E27FC236}">
                <a16:creationId xmlns:a16="http://schemas.microsoft.com/office/drawing/2014/main" id="{99667762-3EFA-4A44-B9D6-A22D13EA3C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05768" y="3685436"/>
            <a:ext cx="391636" cy="391636"/>
          </a:xfrm>
          <a:prstGeom prst="rect">
            <a:avLst/>
          </a:prstGeom>
        </p:spPr>
      </p:pic>
      <p:graphicFrame>
        <p:nvGraphicFramePr>
          <p:cNvPr id="17" name="Tabela 16">
            <a:extLst>
              <a:ext uri="{FF2B5EF4-FFF2-40B4-BE49-F238E27FC236}">
                <a16:creationId xmlns:a16="http://schemas.microsoft.com/office/drawing/2014/main" id="{9AF12BE4-D8D1-423C-9BC9-1ECE2A7D1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785145"/>
              </p:ext>
            </p:extLst>
          </p:nvPr>
        </p:nvGraphicFramePr>
        <p:xfrm>
          <a:off x="5004048" y="2168860"/>
          <a:ext cx="2913388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80">
                  <a:extLst>
                    <a:ext uri="{9D8B030D-6E8A-4147-A177-3AD203B41FA5}">
                      <a16:colId xmlns:a16="http://schemas.microsoft.com/office/drawing/2014/main" val="3679046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477625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ÁREA “X”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RESULTADO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Normas e Limites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pt-BR" sz="2800" b="1" dirty="0"/>
                        <a:t>2x</a:t>
                      </a:r>
                    </a:p>
                    <a:p>
                      <a:pPr algn="l"/>
                      <a:r>
                        <a:rPr lang="pt-BR" sz="2800" b="1" dirty="0"/>
                        <a:t>1x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45249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Controles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2287095"/>
                  </a:ext>
                </a:extLst>
              </a:tr>
            </a:tbl>
          </a:graphicData>
        </a:graphic>
      </p:graphicFrame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02BC9B4C-BCE7-48D5-9955-6DB7089FD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269464"/>
              </p:ext>
            </p:extLst>
          </p:nvPr>
        </p:nvGraphicFramePr>
        <p:xfrm>
          <a:off x="971600" y="4376638"/>
          <a:ext cx="2913388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80">
                  <a:extLst>
                    <a:ext uri="{9D8B030D-6E8A-4147-A177-3AD203B41FA5}">
                      <a16:colId xmlns:a16="http://schemas.microsoft.com/office/drawing/2014/main" val="3679046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477625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ÁREA “X”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RESULTADO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Normas e Limites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pt-BR" sz="2800" b="1" dirty="0"/>
                        <a:t>1x</a:t>
                      </a:r>
                    </a:p>
                    <a:p>
                      <a:pPr algn="l"/>
                      <a:r>
                        <a:rPr lang="pt-BR" sz="2800" b="1" dirty="0"/>
                        <a:t>2x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45249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Controles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2287095"/>
                  </a:ext>
                </a:extLst>
              </a:tr>
            </a:tbl>
          </a:graphicData>
        </a:graphic>
      </p:graphicFrame>
      <p:graphicFrame>
        <p:nvGraphicFramePr>
          <p:cNvPr id="19" name="Tabela 18">
            <a:extLst>
              <a:ext uri="{FF2B5EF4-FFF2-40B4-BE49-F238E27FC236}">
                <a16:creationId xmlns:a16="http://schemas.microsoft.com/office/drawing/2014/main" id="{7F18592D-CA17-41AE-A24D-2E8386562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741925"/>
              </p:ext>
            </p:extLst>
          </p:nvPr>
        </p:nvGraphicFramePr>
        <p:xfrm>
          <a:off x="5004048" y="4365104"/>
          <a:ext cx="2913388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80">
                  <a:extLst>
                    <a:ext uri="{9D8B030D-6E8A-4147-A177-3AD203B41FA5}">
                      <a16:colId xmlns:a16="http://schemas.microsoft.com/office/drawing/2014/main" val="367904665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477625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ÁREA “X”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RESULTADO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Normas e Limites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Desempenho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pt-BR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645249"/>
                  </a:ext>
                </a:extLst>
              </a:tr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Controles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2287095"/>
                  </a:ext>
                </a:extLst>
              </a:tr>
            </a:tbl>
          </a:graphicData>
        </a:graphic>
      </p:graphicFrame>
      <p:pic>
        <p:nvPicPr>
          <p:cNvPr id="20" name="Gráfico 19" descr="Marca de seleção">
            <a:extLst>
              <a:ext uri="{FF2B5EF4-FFF2-40B4-BE49-F238E27FC236}">
                <a16:creationId xmlns:a16="http://schemas.microsoft.com/office/drawing/2014/main" id="{858D93DF-440B-43BA-A69D-C2F07CEE60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16216" y="2996952"/>
            <a:ext cx="367166" cy="367166"/>
          </a:xfrm>
          <a:prstGeom prst="rect">
            <a:avLst/>
          </a:prstGeom>
        </p:spPr>
      </p:pic>
      <p:pic>
        <p:nvPicPr>
          <p:cNvPr id="22" name="Gráfico 21" descr="Fechar">
            <a:extLst>
              <a:ext uri="{FF2B5EF4-FFF2-40B4-BE49-F238E27FC236}">
                <a16:creationId xmlns:a16="http://schemas.microsoft.com/office/drawing/2014/main" id="{AFA3CC73-CA7F-4C0C-A057-D173B0A6F2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30924" y="4914347"/>
            <a:ext cx="348506" cy="348506"/>
          </a:xfrm>
          <a:prstGeom prst="rect">
            <a:avLst/>
          </a:prstGeom>
        </p:spPr>
      </p:pic>
      <p:pic>
        <p:nvPicPr>
          <p:cNvPr id="25" name="Gráfico 24" descr="Fechar">
            <a:extLst>
              <a:ext uri="{FF2B5EF4-FFF2-40B4-BE49-F238E27FC236}">
                <a16:creationId xmlns:a16="http://schemas.microsoft.com/office/drawing/2014/main" id="{12F790A0-6EAE-4AB7-9C63-A18C066F0A5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16216" y="3421874"/>
            <a:ext cx="367166" cy="367166"/>
          </a:xfrm>
          <a:prstGeom prst="rect">
            <a:avLst/>
          </a:prstGeom>
        </p:spPr>
      </p:pic>
      <p:pic>
        <p:nvPicPr>
          <p:cNvPr id="26" name="Gráfico 25" descr="Marca de seleção">
            <a:extLst>
              <a:ext uri="{FF2B5EF4-FFF2-40B4-BE49-F238E27FC236}">
                <a16:creationId xmlns:a16="http://schemas.microsoft.com/office/drawing/2014/main" id="{2652C132-7A47-4FDE-A98C-7718FB2137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83767" y="5202569"/>
            <a:ext cx="386671" cy="386671"/>
          </a:xfrm>
          <a:prstGeom prst="rect">
            <a:avLst/>
          </a:prstGeom>
        </p:spPr>
      </p:pic>
      <p:pic>
        <p:nvPicPr>
          <p:cNvPr id="27" name="Gráfico 26" descr="Fechar">
            <a:extLst>
              <a:ext uri="{FF2B5EF4-FFF2-40B4-BE49-F238E27FC236}">
                <a16:creationId xmlns:a16="http://schemas.microsoft.com/office/drawing/2014/main" id="{BBA9FF62-B582-4DA2-95FD-5BA4D74EA3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83767" y="5623463"/>
            <a:ext cx="386670" cy="386670"/>
          </a:xfrm>
          <a:prstGeom prst="rect">
            <a:avLst/>
          </a:prstGeom>
        </p:spPr>
      </p:pic>
      <p:pic>
        <p:nvPicPr>
          <p:cNvPr id="28" name="Gráfico 27" descr="Fechar">
            <a:extLst>
              <a:ext uri="{FF2B5EF4-FFF2-40B4-BE49-F238E27FC236}">
                <a16:creationId xmlns:a16="http://schemas.microsoft.com/office/drawing/2014/main" id="{208C17E0-611B-4B58-A9A6-2330531F4B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27813" y="5395904"/>
            <a:ext cx="348506" cy="348506"/>
          </a:xfrm>
          <a:prstGeom prst="rect">
            <a:avLst/>
          </a:prstGeom>
        </p:spPr>
      </p:pic>
      <p:pic>
        <p:nvPicPr>
          <p:cNvPr id="29" name="Gráfico 28" descr="Fechar">
            <a:extLst>
              <a:ext uri="{FF2B5EF4-FFF2-40B4-BE49-F238E27FC236}">
                <a16:creationId xmlns:a16="http://schemas.microsoft.com/office/drawing/2014/main" id="{C09AA9F1-5422-4284-AE32-F25F3384D0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27813" y="5885467"/>
            <a:ext cx="348506" cy="34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715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Modelo para emissão de opinião:</a:t>
            </a:r>
            <a:endParaRPr lang="pt-BR" sz="20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1567144-D9BF-413B-9070-45C8BFA67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898425"/>
              </p:ext>
            </p:extLst>
          </p:nvPr>
        </p:nvGraphicFramePr>
        <p:xfrm>
          <a:off x="971600" y="2168860"/>
          <a:ext cx="3168352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532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  <a:gridCol w="2167820">
                  <a:extLst>
                    <a:ext uri="{9D8B030D-6E8A-4147-A177-3AD203B41FA5}">
                      <a16:colId xmlns:a16="http://schemas.microsoft.com/office/drawing/2014/main" val="1007184806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OPINIÃO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1458162">
                <a:tc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A</a:t>
                      </a:r>
                      <a:endParaRPr lang="pt-B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Em todas as áreas:</a:t>
                      </a:r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PARECER LIMPO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</a:tbl>
          </a:graphicData>
        </a:graphic>
      </p:graphicFrame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CBAA0BD9-6886-42AF-8ED3-C4C0DF2CD1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518584"/>
              </p:ext>
            </p:extLst>
          </p:nvPr>
        </p:nvGraphicFramePr>
        <p:xfrm>
          <a:off x="5004047" y="2168860"/>
          <a:ext cx="3168353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533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  <a:gridCol w="2167820">
                  <a:extLst>
                    <a:ext uri="{9D8B030D-6E8A-4147-A177-3AD203B41FA5}">
                      <a16:colId xmlns:a16="http://schemas.microsoft.com/office/drawing/2014/main" val="1007184806"/>
                    </a:ext>
                  </a:extLst>
                </a:gridCol>
              </a:tblGrid>
              <a:tr h="48605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OPINIÃO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1458162">
                <a:tc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B</a:t>
                      </a:r>
                      <a:endParaRPr lang="pt-B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Em qualquer uma das áreas:</a:t>
                      </a:r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PARECER COM RESSALVAS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</a:tbl>
          </a:graphicData>
        </a:graphic>
      </p:graphicFrame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52F287FE-48F0-4022-8981-038D42DBF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070462"/>
              </p:ext>
            </p:extLst>
          </p:nvPr>
        </p:nvGraphicFramePr>
        <p:xfrm>
          <a:off x="971599" y="4293096"/>
          <a:ext cx="3816425" cy="2009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0718480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921225406"/>
                    </a:ext>
                  </a:extLst>
                </a:gridCol>
              </a:tblGrid>
              <a:tr h="252355">
                <a:tc rowSpan="2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OPINIÃO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425849">
                <a:tc v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/>
                        <a:t>Atendeu Normas e Limites?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Não Atendeu Normas e Limites?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40909"/>
                  </a:ext>
                </a:extLst>
              </a:tr>
              <a:tr h="1277546">
                <a:tc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C</a:t>
                      </a:r>
                      <a:endParaRPr lang="pt-BR" sz="1200" b="1" dirty="0"/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Em qualquer uma das áreas:</a:t>
                      </a:r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PARECER COM RESSALVAS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/>
                        <a:t>Em qualquer uma das áreas: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/>
                        <a:t>PARECER ADVERSO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</a:tbl>
          </a:graphicData>
        </a:graphic>
      </p:graphicFrame>
      <p:graphicFrame>
        <p:nvGraphicFramePr>
          <p:cNvPr id="24" name="Tabela 23">
            <a:extLst>
              <a:ext uri="{FF2B5EF4-FFF2-40B4-BE49-F238E27FC236}">
                <a16:creationId xmlns:a16="http://schemas.microsoft.com/office/drawing/2014/main" id="{2B5729EA-22A1-4E59-84E5-96B34E9FC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03422"/>
              </p:ext>
            </p:extLst>
          </p:nvPr>
        </p:nvGraphicFramePr>
        <p:xfrm>
          <a:off x="5004048" y="4293095"/>
          <a:ext cx="3168352" cy="2009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532">
                  <a:extLst>
                    <a:ext uri="{9D8B030D-6E8A-4147-A177-3AD203B41FA5}">
                      <a16:colId xmlns:a16="http://schemas.microsoft.com/office/drawing/2014/main" val="3200673673"/>
                    </a:ext>
                  </a:extLst>
                </a:gridCol>
                <a:gridCol w="2167820">
                  <a:extLst>
                    <a:ext uri="{9D8B030D-6E8A-4147-A177-3AD203B41FA5}">
                      <a16:colId xmlns:a16="http://schemas.microsoft.com/office/drawing/2014/main" val="1007184806"/>
                    </a:ext>
                  </a:extLst>
                </a:gridCol>
              </a:tblGrid>
              <a:tr h="50226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CONCEITO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OPINIÃO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07638"/>
                  </a:ext>
                </a:extLst>
              </a:tr>
              <a:tr h="1506800">
                <a:tc>
                  <a:txBody>
                    <a:bodyPr/>
                    <a:lstStyle/>
                    <a:p>
                      <a:pPr algn="ctr"/>
                      <a:r>
                        <a:rPr lang="pt-BR" sz="4000" b="1" dirty="0"/>
                        <a:t>D</a:t>
                      </a:r>
                      <a:endParaRPr lang="pt-B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/>
                        <a:t>Em qualquer uma das áreas: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PARECER ADVERSO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80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487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3500" dirty="0">
                <a:solidFill>
                  <a:srgbClr val="005392"/>
                </a:solidFill>
              </a:rPr>
              <a:t>Aferição do grau de cumprimento das recomendações do TCE – conversão em determinações</a:t>
            </a:r>
          </a:p>
          <a:p>
            <a:pPr marL="457200" indent="-457200" algn="just">
              <a:buFontTx/>
              <a:buChar char="-"/>
            </a:pPr>
            <a:endParaRPr lang="pt-BR" sz="35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3500" dirty="0">
                <a:solidFill>
                  <a:srgbClr val="005392"/>
                </a:solidFill>
              </a:rPr>
              <a:t>Recomendações aos Conselhos Municipais e Câmara de Vereadores</a:t>
            </a: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335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ACORDO COM NOVA ESTRUTURA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F7704AC-62BA-4CC6-88A0-3DD15A1163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9536634"/>
              </p:ext>
            </p:extLst>
          </p:nvPr>
        </p:nvGraphicFramePr>
        <p:xfrm>
          <a:off x="307975" y="1340768"/>
          <a:ext cx="8279704" cy="505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5838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BENEFÍCIOS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PERMITE AVALIAÇÃO DO GOVERNO: NORMAS, CONTROLE E DESEMPENHO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DIRECIONA AÇÕES DO GESTOR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FACILITA CONTROLE SOCIAL E LEGISLATIVO</a:t>
            </a:r>
          </a:p>
          <a:p>
            <a:pPr marL="457200" indent="-457200" algn="just"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marL="457200" indent="-457200" algn="just"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12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692696"/>
            <a:ext cx="7883661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ATUAL</a:t>
            </a:r>
          </a:p>
          <a:p>
            <a:endParaRPr lang="pt-BR" sz="4000" dirty="0">
              <a:solidFill>
                <a:srgbClr val="005392"/>
              </a:solidFill>
            </a:endParaRPr>
          </a:p>
          <a:p>
            <a:r>
              <a:rPr lang="pt-BR" sz="4000" dirty="0">
                <a:solidFill>
                  <a:srgbClr val="005392"/>
                </a:solidFill>
              </a:rPr>
              <a:t>- 27 itens verificados</a:t>
            </a:r>
          </a:p>
          <a:p>
            <a:pPr algn="just">
              <a:lnSpc>
                <a:spcPct val="150000"/>
              </a:lnSpc>
            </a:pPr>
            <a:r>
              <a:rPr lang="pt-BR" sz="2500" dirty="0">
                <a:solidFill>
                  <a:srgbClr val="005392"/>
                </a:solidFill>
              </a:rPr>
              <a:t>50% - </a:t>
            </a:r>
            <a:r>
              <a:rPr lang="pt-BR" sz="2500" u="sng" dirty="0">
                <a:solidFill>
                  <a:srgbClr val="005392"/>
                </a:solidFill>
              </a:rPr>
              <a:t>contábil ou de formalidade </a:t>
            </a:r>
            <a:r>
              <a:rPr lang="pt-BR" sz="2500" dirty="0">
                <a:solidFill>
                  <a:srgbClr val="005392"/>
                </a:solidFill>
              </a:rPr>
              <a:t>(ex.: publicações)</a:t>
            </a:r>
          </a:p>
          <a:p>
            <a:pPr algn="just">
              <a:lnSpc>
                <a:spcPct val="150000"/>
              </a:lnSpc>
            </a:pPr>
            <a:r>
              <a:rPr lang="pt-BR" sz="2500" dirty="0">
                <a:solidFill>
                  <a:srgbClr val="005392"/>
                </a:solidFill>
              </a:rPr>
              <a:t>50% - </a:t>
            </a:r>
            <a:r>
              <a:rPr lang="pt-BR" sz="2500" u="sng" dirty="0">
                <a:solidFill>
                  <a:srgbClr val="005392"/>
                </a:solidFill>
              </a:rPr>
              <a:t>legalidade </a:t>
            </a:r>
            <a:r>
              <a:rPr lang="pt-BR" sz="2500" dirty="0">
                <a:solidFill>
                  <a:srgbClr val="005392"/>
                </a:solidFill>
              </a:rPr>
              <a:t>(ex.: índices mínimos)</a:t>
            </a:r>
          </a:p>
          <a:p>
            <a:pPr algn="just"/>
            <a:endParaRPr lang="pt-BR" sz="4400" dirty="0">
              <a:solidFill>
                <a:srgbClr val="005392"/>
              </a:solidFill>
            </a:endParaRPr>
          </a:p>
          <a:p>
            <a:pPr marL="571500" indent="-571500">
              <a:buFontTx/>
              <a:buChar char="-"/>
            </a:pPr>
            <a:r>
              <a:rPr lang="pt-BR" sz="4000" dirty="0">
                <a:solidFill>
                  <a:srgbClr val="005392"/>
                </a:solidFill>
              </a:rPr>
              <a:t>Binário</a:t>
            </a:r>
          </a:p>
          <a:p>
            <a:endParaRPr lang="pt-BR" sz="40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41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692696"/>
            <a:ext cx="7883661" cy="5816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MOVIMENTO NACIONAL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algn="just"/>
            <a:r>
              <a:rPr lang="pt-BR" sz="2800" u="sng" dirty="0">
                <a:solidFill>
                  <a:srgbClr val="005392"/>
                </a:solidFill>
              </a:rPr>
              <a:t>IRB</a:t>
            </a:r>
            <a:r>
              <a:rPr lang="pt-BR" sz="2800" dirty="0">
                <a:solidFill>
                  <a:srgbClr val="005392"/>
                </a:solidFill>
              </a:rPr>
              <a:t>: GT com objetivo de incluir IEGE na Conta de Governo Estadual</a:t>
            </a:r>
          </a:p>
          <a:p>
            <a:pPr>
              <a:lnSpc>
                <a:spcPct val="150000"/>
              </a:lnSpc>
            </a:pPr>
            <a:endParaRPr lang="pt-BR" sz="2800" u="sng" dirty="0">
              <a:solidFill>
                <a:srgbClr val="005392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2800" u="sng" dirty="0">
                <a:solidFill>
                  <a:srgbClr val="005392"/>
                </a:solidFill>
              </a:rPr>
              <a:t>TCU: </a:t>
            </a:r>
            <a:r>
              <a:rPr lang="pt-BR" sz="2500" dirty="0">
                <a:solidFill>
                  <a:srgbClr val="005392"/>
                </a:solidFill>
              </a:rPr>
              <a:t>Resolução nº. 291/17 </a:t>
            </a:r>
          </a:p>
          <a:p>
            <a:pPr marL="457200" indent="-457200">
              <a:buFontTx/>
              <a:buChar char="-"/>
            </a:pPr>
            <a:r>
              <a:rPr lang="pt-BR" sz="2500" dirty="0">
                <a:solidFill>
                  <a:srgbClr val="005392"/>
                </a:solidFill>
              </a:rPr>
              <a:t>Conjuntura econômica, orçamentária e financeira</a:t>
            </a:r>
          </a:p>
          <a:p>
            <a:pPr marL="457200" indent="-457200">
              <a:buFontTx/>
              <a:buChar char="-"/>
            </a:pPr>
            <a:r>
              <a:rPr lang="pt-BR" sz="2500" dirty="0">
                <a:solidFill>
                  <a:srgbClr val="005392"/>
                </a:solidFill>
              </a:rPr>
              <a:t>Resultados da Administração</a:t>
            </a:r>
          </a:p>
          <a:p>
            <a:pPr marL="457200" indent="-457200">
              <a:buFontTx/>
              <a:buChar char="-"/>
            </a:pPr>
            <a:r>
              <a:rPr lang="pt-BR" sz="2500" dirty="0">
                <a:solidFill>
                  <a:srgbClr val="005392"/>
                </a:solidFill>
              </a:rPr>
              <a:t>Conformidade</a:t>
            </a:r>
          </a:p>
          <a:p>
            <a:pPr marL="457200" indent="-457200">
              <a:buFontTx/>
              <a:buChar char="-"/>
            </a:pPr>
            <a:r>
              <a:rPr lang="pt-BR" sz="2500" dirty="0">
                <a:solidFill>
                  <a:srgbClr val="005392"/>
                </a:solidFill>
              </a:rPr>
              <a:t>Demonstrações Financeiras</a:t>
            </a:r>
          </a:p>
          <a:p>
            <a:pPr marL="457200" indent="-457200">
              <a:buFontTx/>
              <a:buChar char="-"/>
            </a:pPr>
            <a:r>
              <a:rPr lang="pt-BR" sz="2500" dirty="0">
                <a:solidFill>
                  <a:srgbClr val="005392"/>
                </a:solidFill>
              </a:rPr>
              <a:t>Monitoramento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endParaRPr lang="pt-BR" sz="26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68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5570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MOVIMENTO NACIONAL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800" u="sng" dirty="0">
                <a:solidFill>
                  <a:srgbClr val="005392"/>
                </a:solidFill>
              </a:rPr>
              <a:t>TCE/SC</a:t>
            </a:r>
            <a:r>
              <a:rPr lang="pt-BR" sz="2800" dirty="0">
                <a:solidFill>
                  <a:srgbClr val="005392"/>
                </a:solidFill>
              </a:rPr>
              <a:t>: </a:t>
            </a:r>
            <a:r>
              <a:rPr lang="pt-BR" sz="2500" dirty="0">
                <a:solidFill>
                  <a:srgbClr val="005392"/>
                </a:solidFill>
              </a:rPr>
              <a:t>Notícia de 17/8/18</a:t>
            </a: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r>
              <a:rPr lang="pt-BR" sz="2800" dirty="0">
                <a:solidFill>
                  <a:srgbClr val="005392"/>
                </a:solidFill>
              </a:rPr>
              <a:t>“ (...) a conselheira substituta reforça que o modelo proposto </a:t>
            </a:r>
            <a:r>
              <a:rPr lang="pt-BR" sz="2800" b="1" dirty="0">
                <a:solidFill>
                  <a:srgbClr val="005392"/>
                </a:solidFill>
              </a:rPr>
              <a:t>vislumbra o exame das políticas públicas, por meio de uma visão sistêmica do orçamento e dos programas, sem se limitar à análise de ações governamentais isoladas</a:t>
            </a:r>
            <a:r>
              <a:rPr lang="pt-BR" sz="2800" dirty="0">
                <a:solidFill>
                  <a:srgbClr val="005392"/>
                </a:solidFill>
              </a:rPr>
              <a:t>.”</a:t>
            </a:r>
          </a:p>
          <a:p>
            <a:pPr>
              <a:lnSpc>
                <a:spcPct val="150000"/>
              </a:lnSpc>
            </a:pPr>
            <a:endParaRPr lang="pt-BR" sz="2600" dirty="0">
              <a:solidFill>
                <a:srgbClr val="005392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2600" u="sng" dirty="0">
                <a:solidFill>
                  <a:srgbClr val="005392"/>
                </a:solidFill>
              </a:rPr>
              <a:t>IEGM nas </a:t>
            </a:r>
            <a:r>
              <a:rPr lang="pt-BR" sz="2600" u="sng" dirty="0" err="1">
                <a:solidFill>
                  <a:srgbClr val="005392"/>
                </a:solidFill>
              </a:rPr>
              <a:t>PCA’s</a:t>
            </a:r>
            <a:r>
              <a:rPr lang="pt-BR" sz="2600" dirty="0">
                <a:solidFill>
                  <a:srgbClr val="005392"/>
                </a:solidFill>
              </a:rPr>
              <a:t>: SP, MG, PI e CE</a:t>
            </a: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8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CONTAS ESTADUAIS 2018 (TCE/PR) 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Cenário Econômico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Resultados dos Programas de Governo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Gestão Administrativa, Orçamentária, Financeira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Controles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Limites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800" dirty="0">
                <a:solidFill>
                  <a:srgbClr val="005392"/>
                </a:solidFill>
              </a:rPr>
              <a:t>Monitoramento das decisões</a:t>
            </a: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91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12775" y="465138"/>
            <a:ext cx="7883661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PROPOSTO:</a:t>
            </a:r>
          </a:p>
          <a:p>
            <a:pPr algn="ctr"/>
            <a:r>
              <a:rPr lang="pt-BR" sz="44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CONTAS MUNICIPAIS 2019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Contextualização Econômica e Social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Avaliação de 4 áreas de governo: Educação, Saúde, Saneamento Básico e Finanças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Cada área será avaliada sob a ótica de 3 dimensões: Instituição de Normas, Planos e Atendimento de Limites; Processos e Controles Internos; e Desempenho Econômico e Social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dirty="0">
              <a:solidFill>
                <a:srgbClr val="005392"/>
              </a:solidFill>
            </a:endParaRP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940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179777"/>
            <a:ext cx="788366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 - DIMENSÕES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endParaRPr lang="pt-BR" sz="35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0DEFEEA3-720A-4E74-9932-5D41C7D64F0F}"/>
              </a:ext>
            </a:extLst>
          </p:cNvPr>
          <p:cNvSpPr/>
          <p:nvPr/>
        </p:nvSpPr>
        <p:spPr>
          <a:xfrm>
            <a:off x="703381" y="2940137"/>
            <a:ext cx="2645686" cy="1409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Normas e Limites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CA028D3-9B39-4283-9B36-1ADA03A3C47C}"/>
              </a:ext>
            </a:extLst>
          </p:cNvPr>
          <p:cNvSpPr/>
          <p:nvPr/>
        </p:nvSpPr>
        <p:spPr>
          <a:xfrm>
            <a:off x="5868144" y="1518060"/>
            <a:ext cx="264568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Normas e Limites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E6FC0F5-3467-4E41-A355-3AD2F746D601}"/>
              </a:ext>
            </a:extLst>
          </p:cNvPr>
          <p:cNvSpPr/>
          <p:nvPr/>
        </p:nvSpPr>
        <p:spPr>
          <a:xfrm>
            <a:off x="5868144" y="2924944"/>
            <a:ext cx="2645686" cy="1440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Controles e Processos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321C25D-0B87-4BBA-A803-2A8995E66B1F}"/>
              </a:ext>
            </a:extLst>
          </p:cNvPr>
          <p:cNvSpPr/>
          <p:nvPr/>
        </p:nvSpPr>
        <p:spPr>
          <a:xfrm>
            <a:off x="5868144" y="4365104"/>
            <a:ext cx="2645686" cy="14401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Desempenho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2B9C9412-86F9-4556-9748-A39803459AC3}"/>
              </a:ext>
            </a:extLst>
          </p:cNvPr>
          <p:cNvCxnSpPr>
            <a:cxnSpLocks/>
          </p:cNvCxnSpPr>
          <p:nvPr/>
        </p:nvCxnSpPr>
        <p:spPr>
          <a:xfrm flipV="1">
            <a:off x="3491880" y="2238142"/>
            <a:ext cx="2232248" cy="12635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Sinal de Adição 11">
            <a:extLst>
              <a:ext uri="{FF2B5EF4-FFF2-40B4-BE49-F238E27FC236}">
                <a16:creationId xmlns:a16="http://schemas.microsoft.com/office/drawing/2014/main" id="{9ABEC7E0-9916-4661-9284-ECB17ADF617E}"/>
              </a:ext>
            </a:extLst>
          </p:cNvPr>
          <p:cNvSpPr/>
          <p:nvPr/>
        </p:nvSpPr>
        <p:spPr>
          <a:xfrm>
            <a:off x="5004048" y="3392996"/>
            <a:ext cx="522668" cy="504056"/>
          </a:xfrm>
          <a:prstGeom prst="mathPl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inal de Adição 12">
            <a:extLst>
              <a:ext uri="{FF2B5EF4-FFF2-40B4-BE49-F238E27FC236}">
                <a16:creationId xmlns:a16="http://schemas.microsoft.com/office/drawing/2014/main" id="{DA85E600-BFD8-4C3D-9957-05B0DDCB5E06}"/>
              </a:ext>
            </a:extLst>
          </p:cNvPr>
          <p:cNvSpPr/>
          <p:nvPr/>
        </p:nvSpPr>
        <p:spPr>
          <a:xfrm>
            <a:off x="5004048" y="4833156"/>
            <a:ext cx="522668" cy="504056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3151E689-B621-46D8-B0B8-CB0B4B7D8514}"/>
              </a:ext>
            </a:extLst>
          </p:cNvPr>
          <p:cNvSpPr/>
          <p:nvPr/>
        </p:nvSpPr>
        <p:spPr>
          <a:xfrm>
            <a:off x="1259632" y="941524"/>
            <a:ext cx="6912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005392"/>
                </a:solidFill>
              </a:rPr>
              <a:t>  ANTIGO				          NOVO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988716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179777"/>
            <a:ext cx="788366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endParaRPr lang="pt-BR" sz="35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321C25D-0B87-4BBA-A803-2A8995E66B1F}"/>
              </a:ext>
            </a:extLst>
          </p:cNvPr>
          <p:cNvSpPr/>
          <p:nvPr/>
        </p:nvSpPr>
        <p:spPr>
          <a:xfrm>
            <a:off x="3249156" y="881424"/>
            <a:ext cx="264568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Normas e Limites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8482BF8A-E75D-4B2A-B794-6717DC6AE7A7}"/>
              </a:ext>
            </a:extLst>
          </p:cNvPr>
          <p:cNvSpPr/>
          <p:nvPr/>
        </p:nvSpPr>
        <p:spPr>
          <a:xfrm>
            <a:off x="759471" y="2404918"/>
            <a:ext cx="7758254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Verifica a instituição de planos e cumprimento de limites legais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Planos: PME, PMS, PMSB, PMGIRS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Mínimos constitucionais/legais: 25% em Educação, 15% em Saúde, 54% Despesa com Pessoal, 120% Dívida Consolidada Líquida, Repasses ao Legislativo</a:t>
            </a:r>
          </a:p>
        </p:txBody>
      </p:sp>
    </p:spTree>
    <p:extLst>
      <p:ext uri="{BB962C8B-B14F-4D97-AF65-F5344CB8AC3E}">
        <p14:creationId xmlns:p14="http://schemas.microsoft.com/office/powerpoint/2010/main" val="221069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630169" y="179777"/>
            <a:ext cx="788366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00539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PROPOSTO</a:t>
            </a:r>
          </a:p>
          <a:p>
            <a:pPr algn="just"/>
            <a:endParaRPr lang="pt-BR" sz="2800" u="sng" dirty="0">
              <a:solidFill>
                <a:srgbClr val="005392"/>
              </a:solidFill>
            </a:endParaRPr>
          </a:p>
          <a:p>
            <a:endParaRPr lang="pt-BR" sz="3500" dirty="0">
              <a:solidFill>
                <a:srgbClr val="005392"/>
              </a:solidFill>
            </a:endParaRPr>
          </a:p>
        </p:txBody>
      </p:sp>
      <p:sp>
        <p:nvSpPr>
          <p:cNvPr id="4" name="AutoShape 4" descr="Resultado de imagem para eficienc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6" descr="Resultado de imagem para eficienc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321C25D-0B87-4BBA-A803-2A8995E66B1F}"/>
              </a:ext>
            </a:extLst>
          </p:cNvPr>
          <p:cNvSpPr/>
          <p:nvPr/>
        </p:nvSpPr>
        <p:spPr>
          <a:xfrm>
            <a:off x="3249156" y="881424"/>
            <a:ext cx="2645686" cy="1440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Controles e Processos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8482BF8A-E75D-4B2A-B794-6717DC6AE7A7}"/>
              </a:ext>
            </a:extLst>
          </p:cNvPr>
          <p:cNvSpPr/>
          <p:nvPr/>
        </p:nvSpPr>
        <p:spPr>
          <a:xfrm>
            <a:off x="759471" y="2404918"/>
            <a:ext cx="7758254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Avalia a governança administrativa em processos e controles internos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Aplicação de Questionários</a:t>
            </a:r>
          </a:p>
          <a:p>
            <a:pPr marL="457200" indent="-457200" algn="just">
              <a:lnSpc>
                <a:spcPct val="150000"/>
              </a:lnSpc>
              <a:buFontTx/>
              <a:buChar char="-"/>
            </a:pPr>
            <a:r>
              <a:rPr lang="pt-BR" sz="2400" dirty="0">
                <a:solidFill>
                  <a:srgbClr val="005392"/>
                </a:solidFill>
              </a:rPr>
              <a:t>Utilização do IEGM</a:t>
            </a:r>
          </a:p>
        </p:txBody>
      </p:sp>
    </p:spTree>
    <p:extLst>
      <p:ext uri="{BB962C8B-B14F-4D97-AF65-F5344CB8AC3E}">
        <p14:creationId xmlns:p14="http://schemas.microsoft.com/office/powerpoint/2010/main" val="1109558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9071</TotalTime>
  <Words>612</Words>
  <Application>Microsoft Office PowerPoint</Application>
  <PresentationFormat>Apresentação na tela (4:3)</PresentationFormat>
  <Paragraphs>214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TCE-PR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Vivianéli Araujo Prestes</dc:creator>
  <cp:lastModifiedBy>Leandro Henrique Cascaldi Garcia</cp:lastModifiedBy>
  <cp:revision>801</cp:revision>
  <dcterms:created xsi:type="dcterms:W3CDTF">2016-04-14T18:45:44Z</dcterms:created>
  <dcterms:modified xsi:type="dcterms:W3CDTF">2018-11-01T20:16:16Z</dcterms:modified>
</cp:coreProperties>
</file>